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280" r:id="rId3"/>
    <p:sldId id="287" r:id="rId4"/>
    <p:sldId id="286" r:id="rId5"/>
    <p:sldId id="288" r:id="rId6"/>
    <p:sldId id="289" r:id="rId7"/>
    <p:sldId id="305" r:id="rId8"/>
    <p:sldId id="299" r:id="rId9"/>
    <p:sldId id="322" r:id="rId10"/>
    <p:sldId id="320" r:id="rId11"/>
    <p:sldId id="321" r:id="rId12"/>
    <p:sldId id="306" r:id="rId13"/>
    <p:sldId id="257" r:id="rId14"/>
    <p:sldId id="261" r:id="rId15"/>
    <p:sldId id="307" r:id="rId16"/>
    <p:sldId id="258" r:id="rId17"/>
    <p:sldId id="308" r:id="rId18"/>
    <p:sldId id="309" r:id="rId19"/>
    <p:sldId id="310" r:id="rId20"/>
    <p:sldId id="262" r:id="rId21"/>
    <p:sldId id="304" r:id="rId22"/>
    <p:sldId id="283" r:id="rId23"/>
    <p:sldId id="294" r:id="rId24"/>
    <p:sldId id="295" r:id="rId25"/>
    <p:sldId id="296" r:id="rId26"/>
    <p:sldId id="291" r:id="rId27"/>
    <p:sldId id="301" r:id="rId28"/>
    <p:sldId id="313" r:id="rId29"/>
    <p:sldId id="293" r:id="rId30"/>
    <p:sldId id="297" r:id="rId31"/>
    <p:sldId id="303" r:id="rId32"/>
    <p:sldId id="298" r:id="rId33"/>
    <p:sldId id="302" r:id="rId34"/>
    <p:sldId id="300" r:id="rId35"/>
    <p:sldId id="318" r:id="rId36"/>
    <p:sldId id="317" r:id="rId37"/>
    <p:sldId id="319" r:id="rId38"/>
    <p:sldId id="284" r:id="rId39"/>
    <p:sldId id="311" r:id="rId4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482" autoAdjust="0"/>
  </p:normalViewPr>
  <p:slideViewPr>
    <p:cSldViewPr>
      <p:cViewPr varScale="1">
        <p:scale>
          <a:sx n="74" d="100"/>
          <a:sy n="74" d="100"/>
        </p:scale>
        <p:origin x="-10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F7B5B-0A10-4438-8818-85271835A476}" type="doc">
      <dgm:prSet loTypeId="urn:microsoft.com/office/officeart/2005/8/layout/pList2" loCatId="list" qsTypeId="urn:microsoft.com/office/officeart/2005/8/quickstyle/simple1" qsCatId="simple" csTypeId="urn:microsoft.com/office/officeart/2005/8/colors/colorful1" csCatId="colorful" phldr="1"/>
      <dgm:spPr/>
    </dgm:pt>
    <dgm:pt modelId="{C71DE9FE-01EC-42AE-85F5-6797924C0FFE}">
      <dgm:prSet phldrT="[Text]"/>
      <dgm:spPr/>
      <dgm:t>
        <a:bodyPr/>
        <a:lstStyle/>
        <a:p>
          <a:r>
            <a:rPr lang="en-US" dirty="0" smtClean="0"/>
            <a:t>Major General Ray Carpenter</a:t>
          </a:r>
          <a:endParaRPr lang="en-US" dirty="0"/>
        </a:p>
      </dgm:t>
    </dgm:pt>
    <dgm:pt modelId="{B7068F90-D627-48BC-9A94-8971E6A54241}" type="parTrans" cxnId="{7CA8D000-C51C-4D1E-B9CF-E00BEC97B8B4}">
      <dgm:prSet/>
      <dgm:spPr/>
      <dgm:t>
        <a:bodyPr/>
        <a:lstStyle/>
        <a:p>
          <a:endParaRPr lang="en-US"/>
        </a:p>
      </dgm:t>
    </dgm:pt>
    <dgm:pt modelId="{95F93E71-18DE-4410-86E0-BD7D0311A3DD}" type="sibTrans" cxnId="{7CA8D000-C51C-4D1E-B9CF-E00BEC97B8B4}">
      <dgm:prSet/>
      <dgm:spPr/>
      <dgm:t>
        <a:bodyPr/>
        <a:lstStyle/>
        <a:p>
          <a:endParaRPr lang="en-US"/>
        </a:p>
      </dgm:t>
    </dgm:pt>
    <dgm:pt modelId="{FB0F0126-0532-4B13-9675-6B3AB28F255C}">
      <dgm:prSet phldrT="[Text]"/>
      <dgm:spPr/>
      <dgm:t>
        <a:bodyPr/>
        <a:lstStyle/>
        <a:p>
          <a:r>
            <a:rPr lang="en-US" dirty="0" smtClean="0"/>
            <a:t>SDDVA Secretary Larry Zimmerman</a:t>
          </a:r>
          <a:endParaRPr lang="en-US" dirty="0"/>
        </a:p>
      </dgm:t>
    </dgm:pt>
    <dgm:pt modelId="{B72537A6-DD9A-46C3-ACD6-D95BC9C0D14B}" type="parTrans" cxnId="{FCFCFE9B-B5F1-43EE-B5E4-769C4A18D071}">
      <dgm:prSet/>
      <dgm:spPr/>
      <dgm:t>
        <a:bodyPr/>
        <a:lstStyle/>
        <a:p>
          <a:endParaRPr lang="en-US"/>
        </a:p>
      </dgm:t>
    </dgm:pt>
    <dgm:pt modelId="{9768B326-A2AB-4924-812A-18C58368415F}" type="sibTrans" cxnId="{FCFCFE9B-B5F1-43EE-B5E4-769C4A18D071}">
      <dgm:prSet/>
      <dgm:spPr/>
      <dgm:t>
        <a:bodyPr/>
        <a:lstStyle/>
        <a:p>
          <a:endParaRPr lang="en-US"/>
        </a:p>
      </dgm:t>
    </dgm:pt>
    <dgm:pt modelId="{97B14920-91E4-4CDE-BD0D-3922F490F244}">
      <dgm:prSet phldrT="[Text]"/>
      <dgm:spPr/>
      <dgm:t>
        <a:bodyPr/>
        <a:lstStyle/>
        <a:p>
          <a:r>
            <a:rPr lang="en-US" dirty="0" smtClean="0"/>
            <a:t>SDDVA PIO </a:t>
          </a:r>
          <a:r>
            <a:rPr lang="en-US" dirty="0" err="1" smtClean="0"/>
            <a:t>Audry</a:t>
          </a:r>
          <a:r>
            <a:rPr lang="en-US" dirty="0" smtClean="0"/>
            <a:t> Ricketts</a:t>
          </a:r>
          <a:endParaRPr lang="en-US" dirty="0"/>
        </a:p>
      </dgm:t>
    </dgm:pt>
    <dgm:pt modelId="{3B1CA0FF-1120-4D98-9378-5829BCA4FA7C}" type="parTrans" cxnId="{EF259E01-3446-4084-9789-B5B5DC4C3014}">
      <dgm:prSet/>
      <dgm:spPr/>
      <dgm:t>
        <a:bodyPr/>
        <a:lstStyle/>
        <a:p>
          <a:endParaRPr lang="en-US"/>
        </a:p>
      </dgm:t>
    </dgm:pt>
    <dgm:pt modelId="{73A76925-C036-48B1-B9ED-BDF588C7A7B6}" type="sibTrans" cxnId="{EF259E01-3446-4084-9789-B5B5DC4C3014}">
      <dgm:prSet/>
      <dgm:spPr/>
      <dgm:t>
        <a:bodyPr/>
        <a:lstStyle/>
        <a:p>
          <a:endParaRPr lang="en-US"/>
        </a:p>
      </dgm:t>
    </dgm:pt>
    <dgm:pt modelId="{C549B2C8-23CD-4BB0-8118-B609C3F27993}" type="pres">
      <dgm:prSet presAssocID="{1E0F7B5B-0A10-4438-8818-85271835A476}" presName="Name0" presStyleCnt="0">
        <dgm:presLayoutVars>
          <dgm:dir/>
          <dgm:resizeHandles val="exact"/>
        </dgm:presLayoutVars>
      </dgm:prSet>
      <dgm:spPr/>
    </dgm:pt>
    <dgm:pt modelId="{22410B7B-BD3B-43F2-B8EE-686D6B575645}" type="pres">
      <dgm:prSet presAssocID="{1E0F7B5B-0A10-4438-8818-85271835A476}" presName="bkgdShp" presStyleLbl="alignAccFollowNode1" presStyleIdx="0" presStyleCnt="1" custLinFactNeighborY="2778"/>
      <dgm:spPr/>
    </dgm:pt>
    <dgm:pt modelId="{1EADEF71-D63C-4F0B-9393-D26D7400D18D}" type="pres">
      <dgm:prSet presAssocID="{1E0F7B5B-0A10-4438-8818-85271835A476}" presName="linComp" presStyleCnt="0"/>
      <dgm:spPr/>
    </dgm:pt>
    <dgm:pt modelId="{79E90A05-F3F7-4AF2-B9E9-EA49EE3CD136}" type="pres">
      <dgm:prSet presAssocID="{C71DE9FE-01EC-42AE-85F5-6797924C0FFE}" presName="compNode" presStyleCnt="0"/>
      <dgm:spPr/>
    </dgm:pt>
    <dgm:pt modelId="{B900837A-0EAF-4FCC-A6AA-7535B703F221}" type="pres">
      <dgm:prSet presAssocID="{C71DE9FE-01EC-42AE-85F5-6797924C0FFE}" presName="node" presStyleLbl="node1" presStyleIdx="0" presStyleCnt="3">
        <dgm:presLayoutVars>
          <dgm:bulletEnabled val="1"/>
        </dgm:presLayoutVars>
      </dgm:prSet>
      <dgm:spPr/>
      <dgm:t>
        <a:bodyPr/>
        <a:lstStyle/>
        <a:p>
          <a:endParaRPr lang="en-US"/>
        </a:p>
      </dgm:t>
    </dgm:pt>
    <dgm:pt modelId="{49B44BD0-8221-4A70-BDCC-73515046ED30}" type="pres">
      <dgm:prSet presAssocID="{C71DE9FE-01EC-42AE-85F5-6797924C0FFE}" presName="invisiNode" presStyleLbl="node1" presStyleIdx="0" presStyleCnt="3"/>
      <dgm:spPr/>
    </dgm:pt>
    <dgm:pt modelId="{FE3E859C-15C2-4E62-9619-C8866362298B}" type="pres">
      <dgm:prSet presAssocID="{C71DE9FE-01EC-42AE-85F5-6797924C0FFE}" presName="imagNode" presStyleLbl="fgImgPlace1" presStyleIdx="0" presStyleCnt="3" custScaleX="94971" custScaleY="105692" custLinFactNeighborX="3180" custLinFactNeighborY="6837"/>
      <dgm:spPr>
        <a:blipFill rotWithShape="1">
          <a:blip xmlns:r="http://schemas.openxmlformats.org/officeDocument/2006/relationships" r:embed="rId1"/>
          <a:stretch>
            <a:fillRect/>
          </a:stretch>
        </a:blipFill>
      </dgm:spPr>
    </dgm:pt>
    <dgm:pt modelId="{2B996A36-E8EC-4EE5-8012-F02C47780164}" type="pres">
      <dgm:prSet presAssocID="{95F93E71-18DE-4410-86E0-BD7D0311A3DD}" presName="sibTrans" presStyleLbl="sibTrans2D1" presStyleIdx="0" presStyleCnt="0"/>
      <dgm:spPr/>
      <dgm:t>
        <a:bodyPr/>
        <a:lstStyle/>
        <a:p>
          <a:endParaRPr lang="en-US"/>
        </a:p>
      </dgm:t>
    </dgm:pt>
    <dgm:pt modelId="{DD4BD8EF-5D79-4F55-83B0-FD2E47B058E8}" type="pres">
      <dgm:prSet presAssocID="{FB0F0126-0532-4B13-9675-6B3AB28F255C}" presName="compNode" presStyleCnt="0"/>
      <dgm:spPr/>
    </dgm:pt>
    <dgm:pt modelId="{B0045D2E-914F-411E-B361-B929F3841873}" type="pres">
      <dgm:prSet presAssocID="{FB0F0126-0532-4B13-9675-6B3AB28F255C}" presName="node" presStyleLbl="node1" presStyleIdx="1" presStyleCnt="3">
        <dgm:presLayoutVars>
          <dgm:bulletEnabled val="1"/>
        </dgm:presLayoutVars>
      </dgm:prSet>
      <dgm:spPr/>
      <dgm:t>
        <a:bodyPr/>
        <a:lstStyle/>
        <a:p>
          <a:endParaRPr lang="en-US"/>
        </a:p>
      </dgm:t>
    </dgm:pt>
    <dgm:pt modelId="{06E57891-DF8E-4E51-B100-147A61E186EE}" type="pres">
      <dgm:prSet presAssocID="{FB0F0126-0532-4B13-9675-6B3AB28F255C}" presName="invisiNode" presStyleLbl="node1" presStyleIdx="1" presStyleCnt="3"/>
      <dgm:spPr/>
    </dgm:pt>
    <dgm:pt modelId="{CD1F9F06-DBF7-4365-8C5F-7CA4A5280191}" type="pres">
      <dgm:prSet presAssocID="{FB0F0126-0532-4B13-9675-6B3AB28F255C}" presName="imagNode" presStyleLbl="fgImgPlace1" presStyleIdx="1" presStyleCnt="3" custScaleX="97256" custScaleY="108870" custLinFactNeighborX="686" custLinFactNeighborY="8426"/>
      <dgm:spPr>
        <a:blipFill rotWithShape="1">
          <a:blip xmlns:r="http://schemas.openxmlformats.org/officeDocument/2006/relationships" r:embed="rId2"/>
          <a:stretch>
            <a:fillRect/>
          </a:stretch>
        </a:blipFill>
      </dgm:spPr>
      <dgm:t>
        <a:bodyPr/>
        <a:lstStyle/>
        <a:p>
          <a:endParaRPr lang="en-US"/>
        </a:p>
      </dgm:t>
    </dgm:pt>
    <dgm:pt modelId="{087B2E44-0CF1-4417-9F69-44921CC3F87B}" type="pres">
      <dgm:prSet presAssocID="{9768B326-A2AB-4924-812A-18C58368415F}" presName="sibTrans" presStyleLbl="sibTrans2D1" presStyleIdx="0" presStyleCnt="0"/>
      <dgm:spPr/>
      <dgm:t>
        <a:bodyPr/>
        <a:lstStyle/>
        <a:p>
          <a:endParaRPr lang="en-US"/>
        </a:p>
      </dgm:t>
    </dgm:pt>
    <dgm:pt modelId="{EDB44199-F3A2-4ADD-B0D9-D7E026F1C864}" type="pres">
      <dgm:prSet presAssocID="{97B14920-91E4-4CDE-BD0D-3922F490F244}" presName="compNode" presStyleCnt="0"/>
      <dgm:spPr/>
    </dgm:pt>
    <dgm:pt modelId="{6A27922E-97F2-492C-8200-E4BE1A0814BC}" type="pres">
      <dgm:prSet presAssocID="{97B14920-91E4-4CDE-BD0D-3922F490F244}" presName="node" presStyleLbl="node1" presStyleIdx="2" presStyleCnt="3">
        <dgm:presLayoutVars>
          <dgm:bulletEnabled val="1"/>
        </dgm:presLayoutVars>
      </dgm:prSet>
      <dgm:spPr/>
      <dgm:t>
        <a:bodyPr/>
        <a:lstStyle/>
        <a:p>
          <a:endParaRPr lang="en-US"/>
        </a:p>
      </dgm:t>
    </dgm:pt>
    <dgm:pt modelId="{55DCC016-E31C-4032-B862-F509840EA7B4}" type="pres">
      <dgm:prSet presAssocID="{97B14920-91E4-4CDE-BD0D-3922F490F244}" presName="invisiNode" presStyleLbl="node1" presStyleIdx="2" presStyleCnt="3"/>
      <dgm:spPr/>
    </dgm:pt>
    <dgm:pt modelId="{F6770FB7-4E3B-4711-B134-44591190CEAE}" type="pres">
      <dgm:prSet presAssocID="{97B14920-91E4-4CDE-BD0D-3922F490F244}" presName="imagNode" presStyleLbl="fgImgPlace1" presStyleIdx="2" presStyleCnt="3" custScaleX="105430" custScaleY="108870" custLinFactNeighborX="-1141" custLinFactNeighborY="8426"/>
      <dgm:spPr>
        <a:blipFill>
          <a:blip xmlns:r="http://schemas.openxmlformats.org/officeDocument/2006/relationships" r:embed="rId3">
            <a:extLst>
              <a:ext uri="{28A0092B-C50C-407E-A947-70E740481C1C}">
                <a14:useLocalDpi xmlns:a14="http://schemas.microsoft.com/office/drawing/2010/main" val="0"/>
              </a:ext>
            </a:extLst>
          </a:blip>
          <a:srcRect/>
          <a:stretch>
            <a:fillRect t="-35000" b="-35000"/>
          </a:stretch>
        </a:blipFill>
      </dgm:spPr>
      <dgm:t>
        <a:bodyPr/>
        <a:lstStyle/>
        <a:p>
          <a:endParaRPr lang="en-US"/>
        </a:p>
      </dgm:t>
    </dgm:pt>
  </dgm:ptLst>
  <dgm:cxnLst>
    <dgm:cxn modelId="{FCFCFE9B-B5F1-43EE-B5E4-769C4A18D071}" srcId="{1E0F7B5B-0A10-4438-8818-85271835A476}" destId="{FB0F0126-0532-4B13-9675-6B3AB28F255C}" srcOrd="1" destOrd="0" parTransId="{B72537A6-DD9A-46C3-ACD6-D95BC9C0D14B}" sibTransId="{9768B326-A2AB-4924-812A-18C58368415F}"/>
    <dgm:cxn modelId="{31EE3478-EF89-4580-8578-71E8103FE33B}" type="presOf" srcId="{C71DE9FE-01EC-42AE-85F5-6797924C0FFE}" destId="{B900837A-0EAF-4FCC-A6AA-7535B703F221}" srcOrd="0" destOrd="0" presId="urn:microsoft.com/office/officeart/2005/8/layout/pList2"/>
    <dgm:cxn modelId="{761C13F2-70EA-4DE6-B225-C0638E8B0366}" type="presOf" srcId="{1E0F7B5B-0A10-4438-8818-85271835A476}" destId="{C549B2C8-23CD-4BB0-8118-B609C3F27993}" srcOrd="0" destOrd="0" presId="urn:microsoft.com/office/officeart/2005/8/layout/pList2"/>
    <dgm:cxn modelId="{31FF87B9-5BB9-4291-A2A9-62CB78FED3BB}" type="presOf" srcId="{FB0F0126-0532-4B13-9675-6B3AB28F255C}" destId="{B0045D2E-914F-411E-B361-B929F3841873}" srcOrd="0" destOrd="0" presId="urn:microsoft.com/office/officeart/2005/8/layout/pList2"/>
    <dgm:cxn modelId="{EF259E01-3446-4084-9789-B5B5DC4C3014}" srcId="{1E0F7B5B-0A10-4438-8818-85271835A476}" destId="{97B14920-91E4-4CDE-BD0D-3922F490F244}" srcOrd="2" destOrd="0" parTransId="{3B1CA0FF-1120-4D98-9378-5829BCA4FA7C}" sibTransId="{73A76925-C036-48B1-B9ED-BDF588C7A7B6}"/>
    <dgm:cxn modelId="{361B940B-BDF3-4ADA-B844-B02675725F75}" type="presOf" srcId="{9768B326-A2AB-4924-812A-18C58368415F}" destId="{087B2E44-0CF1-4417-9F69-44921CC3F87B}" srcOrd="0" destOrd="0" presId="urn:microsoft.com/office/officeart/2005/8/layout/pList2"/>
    <dgm:cxn modelId="{7CA8D000-C51C-4D1E-B9CF-E00BEC97B8B4}" srcId="{1E0F7B5B-0A10-4438-8818-85271835A476}" destId="{C71DE9FE-01EC-42AE-85F5-6797924C0FFE}" srcOrd="0" destOrd="0" parTransId="{B7068F90-D627-48BC-9A94-8971E6A54241}" sibTransId="{95F93E71-18DE-4410-86E0-BD7D0311A3DD}"/>
    <dgm:cxn modelId="{7E2DC8C1-5331-4391-90D5-AC26EF02F0E4}" type="presOf" srcId="{95F93E71-18DE-4410-86E0-BD7D0311A3DD}" destId="{2B996A36-E8EC-4EE5-8012-F02C47780164}" srcOrd="0" destOrd="0" presId="urn:microsoft.com/office/officeart/2005/8/layout/pList2"/>
    <dgm:cxn modelId="{AC9D9CC6-0C00-43D9-A2A2-C06F77847D20}" type="presOf" srcId="{97B14920-91E4-4CDE-BD0D-3922F490F244}" destId="{6A27922E-97F2-492C-8200-E4BE1A0814BC}" srcOrd="0" destOrd="0" presId="urn:microsoft.com/office/officeart/2005/8/layout/pList2"/>
    <dgm:cxn modelId="{3C0218E1-269B-4214-9B34-BEBADCEED649}" type="presParOf" srcId="{C549B2C8-23CD-4BB0-8118-B609C3F27993}" destId="{22410B7B-BD3B-43F2-B8EE-686D6B575645}" srcOrd="0" destOrd="0" presId="urn:microsoft.com/office/officeart/2005/8/layout/pList2"/>
    <dgm:cxn modelId="{5C70B6CD-0921-4129-82BB-573A9D6D8F42}" type="presParOf" srcId="{C549B2C8-23CD-4BB0-8118-B609C3F27993}" destId="{1EADEF71-D63C-4F0B-9393-D26D7400D18D}" srcOrd="1" destOrd="0" presId="urn:microsoft.com/office/officeart/2005/8/layout/pList2"/>
    <dgm:cxn modelId="{877FCF23-B298-4B0B-855E-DE56177349F1}" type="presParOf" srcId="{1EADEF71-D63C-4F0B-9393-D26D7400D18D}" destId="{79E90A05-F3F7-4AF2-B9E9-EA49EE3CD136}" srcOrd="0" destOrd="0" presId="urn:microsoft.com/office/officeart/2005/8/layout/pList2"/>
    <dgm:cxn modelId="{29435D07-E5E9-4492-8B17-7E7618DEB2AF}" type="presParOf" srcId="{79E90A05-F3F7-4AF2-B9E9-EA49EE3CD136}" destId="{B900837A-0EAF-4FCC-A6AA-7535B703F221}" srcOrd="0" destOrd="0" presId="urn:microsoft.com/office/officeart/2005/8/layout/pList2"/>
    <dgm:cxn modelId="{8B9A1A79-E355-4BE9-B41E-C4010C72DDAA}" type="presParOf" srcId="{79E90A05-F3F7-4AF2-B9E9-EA49EE3CD136}" destId="{49B44BD0-8221-4A70-BDCC-73515046ED30}" srcOrd="1" destOrd="0" presId="urn:microsoft.com/office/officeart/2005/8/layout/pList2"/>
    <dgm:cxn modelId="{35EDCECC-E95F-4E6E-996C-D9AB37085A3D}" type="presParOf" srcId="{79E90A05-F3F7-4AF2-B9E9-EA49EE3CD136}" destId="{FE3E859C-15C2-4E62-9619-C8866362298B}" srcOrd="2" destOrd="0" presId="urn:microsoft.com/office/officeart/2005/8/layout/pList2"/>
    <dgm:cxn modelId="{F00C5C95-D525-4C55-9F50-4C442A983BC4}" type="presParOf" srcId="{1EADEF71-D63C-4F0B-9393-D26D7400D18D}" destId="{2B996A36-E8EC-4EE5-8012-F02C47780164}" srcOrd="1" destOrd="0" presId="urn:microsoft.com/office/officeart/2005/8/layout/pList2"/>
    <dgm:cxn modelId="{D5E3F04D-9ADD-4CD5-888E-A22AB910341B}" type="presParOf" srcId="{1EADEF71-D63C-4F0B-9393-D26D7400D18D}" destId="{DD4BD8EF-5D79-4F55-83B0-FD2E47B058E8}" srcOrd="2" destOrd="0" presId="urn:microsoft.com/office/officeart/2005/8/layout/pList2"/>
    <dgm:cxn modelId="{EB5676EE-E964-4313-B700-B50C72246908}" type="presParOf" srcId="{DD4BD8EF-5D79-4F55-83B0-FD2E47B058E8}" destId="{B0045D2E-914F-411E-B361-B929F3841873}" srcOrd="0" destOrd="0" presId="urn:microsoft.com/office/officeart/2005/8/layout/pList2"/>
    <dgm:cxn modelId="{6EEA28CA-377D-47F5-96FB-7930798BA7D7}" type="presParOf" srcId="{DD4BD8EF-5D79-4F55-83B0-FD2E47B058E8}" destId="{06E57891-DF8E-4E51-B100-147A61E186EE}" srcOrd="1" destOrd="0" presId="urn:microsoft.com/office/officeart/2005/8/layout/pList2"/>
    <dgm:cxn modelId="{F61F2B86-BC10-4AAA-B385-DBEC352F2467}" type="presParOf" srcId="{DD4BD8EF-5D79-4F55-83B0-FD2E47B058E8}" destId="{CD1F9F06-DBF7-4365-8C5F-7CA4A5280191}" srcOrd="2" destOrd="0" presId="urn:microsoft.com/office/officeart/2005/8/layout/pList2"/>
    <dgm:cxn modelId="{7F9B8BC4-0C35-4E4E-8259-D69984E7612C}" type="presParOf" srcId="{1EADEF71-D63C-4F0B-9393-D26D7400D18D}" destId="{087B2E44-0CF1-4417-9F69-44921CC3F87B}" srcOrd="3" destOrd="0" presId="urn:microsoft.com/office/officeart/2005/8/layout/pList2"/>
    <dgm:cxn modelId="{B4A5ABDF-E52E-4019-94BC-24630E46FFC2}" type="presParOf" srcId="{1EADEF71-D63C-4F0B-9393-D26D7400D18D}" destId="{EDB44199-F3A2-4ADD-B0D9-D7E026F1C864}" srcOrd="4" destOrd="0" presId="urn:microsoft.com/office/officeart/2005/8/layout/pList2"/>
    <dgm:cxn modelId="{A834BB82-419A-4422-9BF2-AD6810016188}" type="presParOf" srcId="{EDB44199-F3A2-4ADD-B0D9-D7E026F1C864}" destId="{6A27922E-97F2-492C-8200-E4BE1A0814BC}" srcOrd="0" destOrd="0" presId="urn:microsoft.com/office/officeart/2005/8/layout/pList2"/>
    <dgm:cxn modelId="{AEFC18F5-2A6B-4397-9F0C-726D613C220C}" type="presParOf" srcId="{EDB44199-F3A2-4ADD-B0D9-D7E026F1C864}" destId="{55DCC016-E31C-4032-B862-F509840EA7B4}" srcOrd="1" destOrd="0" presId="urn:microsoft.com/office/officeart/2005/8/layout/pList2"/>
    <dgm:cxn modelId="{DDCAFE6B-F1BB-4110-8972-1A1B55B1F1B5}" type="presParOf" srcId="{EDB44199-F3A2-4ADD-B0D9-D7E026F1C864}" destId="{F6770FB7-4E3B-4711-B134-44591190CEA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25" tIns="46962" rIns="93925" bIns="46962" rtlCol="0"/>
          <a:lstStyle>
            <a:lvl1pPr algn="l">
              <a:defRPr sz="1200"/>
            </a:lvl1pPr>
          </a:lstStyle>
          <a:p>
            <a:endParaRPr lang="en-US" dirty="0"/>
          </a:p>
        </p:txBody>
      </p:sp>
      <p:sp>
        <p:nvSpPr>
          <p:cNvPr id="3" name="Date Placeholder 2"/>
          <p:cNvSpPr>
            <a:spLocks noGrp="1"/>
          </p:cNvSpPr>
          <p:nvPr>
            <p:ph type="dt" idx="1"/>
          </p:nvPr>
        </p:nvSpPr>
        <p:spPr>
          <a:xfrm>
            <a:off x="4008705" y="0"/>
            <a:ext cx="3066732" cy="468154"/>
          </a:xfrm>
          <a:prstGeom prst="rect">
            <a:avLst/>
          </a:prstGeom>
        </p:spPr>
        <p:txBody>
          <a:bodyPr vert="horz" lIns="93925" tIns="46962" rIns="93925" bIns="46962" rtlCol="0"/>
          <a:lstStyle>
            <a:lvl1pPr algn="r">
              <a:defRPr sz="1200"/>
            </a:lvl1pPr>
          </a:lstStyle>
          <a:p>
            <a:fld id="{24F8E6A1-DD21-4844-9D00-FD56C74E4AF2}" type="datetimeFigureOut">
              <a:rPr lang="en-US" smtClean="0"/>
              <a:t>05/19/2014</a:t>
            </a:fld>
            <a:endParaRPr lang="en-US" dirty="0"/>
          </a:p>
        </p:txBody>
      </p:sp>
      <p:sp>
        <p:nvSpPr>
          <p:cNvPr id="4" name="Slide Image Placeholder 3"/>
          <p:cNvSpPr>
            <a:spLocks noGrp="1" noRot="1" noChangeAspect="1"/>
          </p:cNvSpPr>
          <p:nvPr>
            <p:ph type="sldImg" idx="2"/>
          </p:nvPr>
        </p:nvSpPr>
        <p:spPr>
          <a:xfrm>
            <a:off x="1196975" y="703263"/>
            <a:ext cx="4683125" cy="3511550"/>
          </a:xfrm>
          <a:prstGeom prst="rect">
            <a:avLst/>
          </a:prstGeom>
          <a:noFill/>
          <a:ln w="12700">
            <a:solidFill>
              <a:prstClr val="black"/>
            </a:solidFill>
          </a:ln>
        </p:spPr>
        <p:txBody>
          <a:bodyPr vert="horz" lIns="93925" tIns="46962" rIns="93925" bIns="46962" rtlCol="0" anchor="ctr"/>
          <a:lstStyle/>
          <a:p>
            <a:endParaRPr lang="en-US" dirty="0"/>
          </a:p>
        </p:txBody>
      </p:sp>
      <p:sp>
        <p:nvSpPr>
          <p:cNvPr id="5" name="Notes Placeholder 4"/>
          <p:cNvSpPr>
            <a:spLocks noGrp="1"/>
          </p:cNvSpPr>
          <p:nvPr>
            <p:ph type="body" sz="quarter" idx="3"/>
          </p:nvPr>
        </p:nvSpPr>
        <p:spPr>
          <a:xfrm>
            <a:off x="707708" y="4447463"/>
            <a:ext cx="5661660" cy="4213384"/>
          </a:xfrm>
          <a:prstGeom prst="rect">
            <a:avLst/>
          </a:prstGeom>
        </p:spPr>
        <p:txBody>
          <a:bodyPr vert="horz" lIns="93925" tIns="46962" rIns="93925" bIns="469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8"/>
            <a:ext cx="3066732" cy="468154"/>
          </a:xfrm>
          <a:prstGeom prst="rect">
            <a:avLst/>
          </a:prstGeom>
        </p:spPr>
        <p:txBody>
          <a:bodyPr vert="horz" lIns="93925" tIns="46962" rIns="93925" bIns="469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8"/>
            <a:ext cx="3066732" cy="468154"/>
          </a:xfrm>
          <a:prstGeom prst="rect">
            <a:avLst/>
          </a:prstGeom>
        </p:spPr>
        <p:txBody>
          <a:bodyPr vert="horz" lIns="93925" tIns="46962" rIns="93925" bIns="46962" rtlCol="0" anchor="b"/>
          <a:lstStyle>
            <a:lvl1pPr algn="r">
              <a:defRPr sz="1200"/>
            </a:lvl1pPr>
          </a:lstStyle>
          <a:p>
            <a:fld id="{45B05396-0BEB-4978-BA84-27C6A2BA4AEB}" type="slidenum">
              <a:rPr lang="en-US" smtClean="0"/>
              <a:t>‹#›</a:t>
            </a:fld>
            <a:endParaRPr lang="en-US" dirty="0"/>
          </a:p>
        </p:txBody>
      </p:sp>
    </p:spTree>
    <p:extLst>
      <p:ext uri="{BB962C8B-B14F-4D97-AF65-F5344CB8AC3E}">
        <p14:creationId xmlns:p14="http://schemas.microsoft.com/office/powerpoint/2010/main" val="20973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a:t>
            </a:fld>
            <a:endParaRPr lang="en-US" dirty="0"/>
          </a:p>
        </p:txBody>
      </p:sp>
    </p:spTree>
    <p:extLst>
      <p:ext uri="{BB962C8B-B14F-4D97-AF65-F5344CB8AC3E}">
        <p14:creationId xmlns:p14="http://schemas.microsoft.com/office/powerpoint/2010/main" val="240199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Pearl Yellow Horse McLean</a:t>
            </a:r>
          </a:p>
          <a:p>
            <a:r>
              <a:rPr lang="en-US" sz="1200" dirty="0" smtClean="0"/>
              <a:t>Native of Wounded Knee</a:t>
            </a:r>
          </a:p>
          <a:p>
            <a:r>
              <a:rPr lang="en-US" sz="1200" dirty="0" smtClean="0"/>
              <a:t>Joined the Army in 1956</a:t>
            </a:r>
          </a:p>
          <a:p>
            <a:r>
              <a:rPr lang="en-US" sz="1200" dirty="0" smtClean="0"/>
              <a:t>Served at Fort Riley from 1956-1958</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10</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 and Dean Foucault</a:t>
            </a:r>
          </a:p>
          <a:p>
            <a:r>
              <a:rPr lang="en-US" dirty="0" smtClean="0"/>
              <a:t>Korean War Veteran</a:t>
            </a:r>
          </a:p>
          <a:p>
            <a:r>
              <a:rPr lang="en-US" dirty="0" smtClean="0"/>
              <a:t>Served U.S. Navy 1953 – 1955</a:t>
            </a:r>
          </a:p>
          <a:p>
            <a:r>
              <a:rPr lang="en-US" dirty="0" smtClean="0"/>
              <a:t>U.S. Naval Air and served on the USS Philippine Sea, USS Midway and the USS Ticonderoga</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11</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latin typeface="Times New Roman" panose="02020603050405020304" pitchFamily="18" charset="0"/>
                <a:cs typeface="Times New Roman" panose="02020603050405020304" pitchFamily="18" charset="0"/>
              </a:rPr>
              <a:t>Michael received the Congressional Medal of Honor for conspicuous gallantry and intrepidity of action at the risk of his life above and beyond the call of duty as a Specialist Four, United States Army, Troop D, 2nd Squadron, 17th Calvary, 101st Airborne Division at Khe Sanh, Republic of Vietnam, March 23, 1971.</a:t>
            </a:r>
          </a:p>
          <a:p>
            <a:r>
              <a:rPr lang="en-US" sz="1200" dirty="0">
                <a:latin typeface="Times New Roman" panose="02020603050405020304" pitchFamily="18" charset="0"/>
                <a:cs typeface="Times New Roman" panose="02020603050405020304" pitchFamily="18" charset="0"/>
              </a:rPr>
              <a:t> </a:t>
            </a:r>
          </a:p>
          <a:p>
            <a:pPr defTabSz="939251"/>
            <a:r>
              <a:rPr lang="en-US" sz="1200" dirty="0">
                <a:latin typeface="Times New Roman" panose="02020603050405020304" pitchFamily="18" charset="0"/>
                <a:cs typeface="Times New Roman" panose="02020603050405020304" pitchFamily="18" charset="0"/>
              </a:rPr>
              <a:t>The Fitzmaurice story needs to be told and I think Michael can do it more justice than I.   We have a short four-minute clip that I would like to share with you.    </a:t>
            </a: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12</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Times New Roman" panose="02020603050405020304" pitchFamily="18" charset="0"/>
                <a:cs typeface="Times New Roman" panose="02020603050405020304" pitchFamily="18" charset="0"/>
              </a:rPr>
              <a:t>Current Facility Built in 1889</a:t>
            </a:r>
          </a:p>
          <a:p>
            <a:r>
              <a:rPr lang="en-US" altLang="en-US" sz="1200" dirty="0" smtClean="0">
                <a:latin typeface="Times New Roman" panose="02020603050405020304" pitchFamily="18" charset="0"/>
                <a:cs typeface="Times New Roman" panose="02020603050405020304" pitchFamily="18" charset="0"/>
              </a:rPr>
              <a:t>Many Life/Safety Issues</a:t>
            </a:r>
          </a:p>
          <a:p>
            <a:r>
              <a:rPr lang="en-US" altLang="en-US" sz="1200" dirty="0" smtClean="0">
                <a:latin typeface="Times New Roman" panose="02020603050405020304" pitchFamily="18" charset="0"/>
                <a:cs typeface="Times New Roman" panose="02020603050405020304" pitchFamily="18" charset="0"/>
              </a:rPr>
              <a:t>Rising Maintenance Costs</a:t>
            </a:r>
          </a:p>
          <a:p>
            <a:r>
              <a:rPr lang="en-US" altLang="en-US" sz="1200" dirty="0" smtClean="0">
                <a:latin typeface="Times New Roman" panose="02020603050405020304" pitchFamily="18" charset="0"/>
                <a:cs typeface="Times New Roman" panose="02020603050405020304" pitchFamily="18" charset="0"/>
              </a:rPr>
              <a:t>Medicaid Eligibility</a:t>
            </a:r>
          </a:p>
          <a:p>
            <a:r>
              <a:rPr lang="en-US" altLang="en-US" sz="1200" dirty="0" smtClean="0">
                <a:latin typeface="Times New Roman" panose="02020603050405020304" pitchFamily="18" charset="0"/>
                <a:cs typeface="Times New Roman" panose="02020603050405020304" pitchFamily="18" charset="0"/>
              </a:rPr>
              <a:t>Bathrooms not ADA Accessible</a:t>
            </a:r>
          </a:p>
          <a:p>
            <a:r>
              <a:rPr lang="en-US" altLang="en-US" sz="1200" dirty="0" smtClean="0">
                <a:latin typeface="Times New Roman" panose="02020603050405020304" pitchFamily="18" charset="0"/>
                <a:cs typeface="Times New Roman" panose="02020603050405020304" pitchFamily="18" charset="0"/>
              </a:rPr>
              <a:t>Exposed Plumbing</a:t>
            </a:r>
          </a:p>
          <a:p>
            <a:endParaRPr lang="en-US" alt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13</a:t>
            </a:fld>
            <a:endParaRPr lang="en-US" dirty="0"/>
          </a:p>
        </p:txBody>
      </p:sp>
    </p:spTree>
    <p:extLst>
      <p:ext uri="{BB962C8B-B14F-4D97-AF65-F5344CB8AC3E}">
        <p14:creationId xmlns:p14="http://schemas.microsoft.com/office/powerpoint/2010/main" val="276878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14</a:t>
            </a:fld>
            <a:endParaRPr lang="en-US" dirty="0"/>
          </a:p>
        </p:txBody>
      </p:sp>
    </p:spTree>
    <p:extLst>
      <p:ext uri="{BB962C8B-B14F-4D97-AF65-F5344CB8AC3E}">
        <p14:creationId xmlns:p14="http://schemas.microsoft.com/office/powerpoint/2010/main" val="164637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15</a:t>
            </a:fld>
            <a:endParaRPr lang="en-US" dirty="0"/>
          </a:p>
        </p:txBody>
      </p:sp>
    </p:spTree>
    <p:extLst>
      <p:ext uri="{BB962C8B-B14F-4D97-AF65-F5344CB8AC3E}">
        <p14:creationId xmlns:p14="http://schemas.microsoft.com/office/powerpoint/2010/main" val="164637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16</a:t>
            </a:fld>
            <a:endParaRPr lang="en-US" dirty="0"/>
          </a:p>
        </p:txBody>
      </p:sp>
    </p:spTree>
    <p:extLst>
      <p:ext uri="{BB962C8B-B14F-4D97-AF65-F5344CB8AC3E}">
        <p14:creationId xmlns:p14="http://schemas.microsoft.com/office/powerpoint/2010/main" val="357190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17</a:t>
            </a:fld>
            <a:endParaRPr lang="en-US" dirty="0"/>
          </a:p>
        </p:txBody>
      </p:sp>
    </p:spTree>
    <p:extLst>
      <p:ext uri="{BB962C8B-B14F-4D97-AF65-F5344CB8AC3E}">
        <p14:creationId xmlns:p14="http://schemas.microsoft.com/office/powerpoint/2010/main" val="3571909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18</a:t>
            </a:fld>
            <a:endParaRPr lang="en-US" dirty="0"/>
          </a:p>
        </p:txBody>
      </p:sp>
    </p:spTree>
    <p:extLst>
      <p:ext uri="{BB962C8B-B14F-4D97-AF65-F5344CB8AC3E}">
        <p14:creationId xmlns:p14="http://schemas.microsoft.com/office/powerpoint/2010/main" val="3571909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19</a:t>
            </a:fld>
            <a:endParaRPr lang="en-US" dirty="0"/>
          </a:p>
        </p:txBody>
      </p:sp>
    </p:spTree>
    <p:extLst>
      <p:ext uri="{BB962C8B-B14F-4D97-AF65-F5344CB8AC3E}">
        <p14:creationId xmlns:p14="http://schemas.microsoft.com/office/powerpoint/2010/main" val="357190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14"/>
            <a:r>
              <a:rPr lang="en-US" sz="1200" dirty="0">
                <a:latin typeface="Times New Roman" panose="02020603050405020304" pitchFamily="18" charset="0"/>
                <a:cs typeface="Times New Roman" panose="02020603050405020304" pitchFamily="18" charset="0"/>
              </a:rPr>
              <a:t>After the Civil War, in </a:t>
            </a:r>
            <a:r>
              <a:rPr lang="en-US" sz="1200" dirty="0" smtClean="0">
                <a:latin typeface="Times New Roman" panose="02020603050405020304" pitchFamily="18" charset="0"/>
                <a:cs typeface="Times New Roman" panose="02020603050405020304" pitchFamily="18" charset="0"/>
              </a:rPr>
              <a:t>1886</a:t>
            </a:r>
            <a:r>
              <a:rPr lang="en-US" sz="1200" dirty="0">
                <a:latin typeface="Times New Roman" panose="02020603050405020304" pitchFamily="18" charset="0"/>
                <a:cs typeface="Times New Roman" panose="02020603050405020304" pitchFamily="18" charset="0"/>
              </a:rPr>
              <a:t>, a patriotic organization called the Grand Army of the Republic was </a:t>
            </a:r>
            <a:r>
              <a:rPr lang="en-US" sz="1200" dirty="0" smtClean="0">
                <a:latin typeface="Times New Roman" panose="02020603050405020304" pitchFamily="18" charset="0"/>
                <a:cs typeface="Times New Roman" panose="02020603050405020304" pitchFamily="18" charset="0"/>
              </a:rPr>
              <a:t>created (similar to today’s American Legion and VFW).  </a:t>
            </a:r>
            <a:r>
              <a:rPr lang="en-US" sz="1200" dirty="0">
                <a:latin typeface="Times New Roman" panose="02020603050405020304" pitchFamily="18" charset="0"/>
                <a:cs typeface="Times New Roman" panose="02020603050405020304" pitchFamily="18" charset="0"/>
              </a:rPr>
              <a:t>Its members were Civil War veterans and its purpose was to promote the care and well-being of veterans, their families and orphans.  </a:t>
            </a:r>
          </a:p>
        </p:txBody>
      </p:sp>
      <p:sp>
        <p:nvSpPr>
          <p:cNvPr id="4" name="Slide Number Placeholder 3"/>
          <p:cNvSpPr>
            <a:spLocks noGrp="1"/>
          </p:cNvSpPr>
          <p:nvPr>
            <p:ph type="sldNum" sz="quarter" idx="10"/>
          </p:nvPr>
        </p:nvSpPr>
        <p:spPr/>
        <p:txBody>
          <a:bodyPr/>
          <a:lstStyle/>
          <a:p>
            <a:fld id="{45B05396-0BEB-4978-BA84-27C6A2BA4AEB}" type="slidenum">
              <a:rPr lang="en-US" smtClean="0"/>
              <a:t>2</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2011 – Legislation secured to provide for the design, construction and equipping of the new veterans’ home  at a cost of $34,600,000 (65% from VA federal construction grant and 35% from issuance of revenue bonds)</a:t>
            </a:r>
          </a:p>
          <a:p>
            <a:r>
              <a:rPr lang="en-US" sz="1200" dirty="0" smtClean="0">
                <a:latin typeface="Times New Roman" panose="02020603050405020304" pitchFamily="18" charset="0"/>
                <a:cs typeface="Times New Roman" panose="02020603050405020304" pitchFamily="18" charset="0"/>
              </a:rPr>
              <a:t>2012 VA changes design and construction requirements</a:t>
            </a:r>
          </a:p>
          <a:p>
            <a:r>
              <a:rPr lang="en-US" sz="1200" dirty="0" smtClean="0">
                <a:latin typeface="Times New Roman" panose="02020603050405020304" pitchFamily="18" charset="0"/>
                <a:cs typeface="Times New Roman" panose="02020603050405020304" pitchFamily="18" charset="0"/>
              </a:rPr>
              <a:t>2013 – Legislation revised to address changes in estimated costs - $41,271,214 </a:t>
            </a:r>
          </a:p>
        </p:txBody>
      </p:sp>
      <p:sp>
        <p:nvSpPr>
          <p:cNvPr id="4" name="Slide Number Placeholder 3"/>
          <p:cNvSpPr>
            <a:spLocks noGrp="1"/>
          </p:cNvSpPr>
          <p:nvPr>
            <p:ph type="sldNum" sz="quarter" idx="10"/>
          </p:nvPr>
        </p:nvSpPr>
        <p:spPr/>
        <p:txBody>
          <a:bodyPr/>
          <a:lstStyle/>
          <a:p>
            <a:fld id="{45B05396-0BEB-4978-BA84-27C6A2BA4AEB}" type="slidenum">
              <a:rPr lang="en-US" smtClean="0"/>
              <a:t>20</a:t>
            </a:fld>
            <a:endParaRPr lang="en-US" dirty="0"/>
          </a:p>
        </p:txBody>
      </p:sp>
    </p:spTree>
    <p:extLst>
      <p:ext uri="{BB962C8B-B14F-4D97-AF65-F5344CB8AC3E}">
        <p14:creationId xmlns:p14="http://schemas.microsoft.com/office/powerpoint/2010/main" val="262085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 Bids came in $8 million higher than budgeted, concern special session might be needed to avoid rebidding project </a:t>
            </a:r>
          </a:p>
          <a:p>
            <a:r>
              <a:rPr lang="en-US" dirty="0" smtClean="0"/>
              <a:t>2013 Construction Manager at Risk hired (Scull Construction)</a:t>
            </a:r>
          </a:p>
          <a:p>
            <a:r>
              <a:rPr lang="en-US" dirty="0" smtClean="0"/>
              <a:t>2013 Team  within budget</a:t>
            </a:r>
          </a:p>
        </p:txBody>
      </p:sp>
      <p:sp>
        <p:nvSpPr>
          <p:cNvPr id="4" name="Slide Number Placeholder 3"/>
          <p:cNvSpPr>
            <a:spLocks noGrp="1"/>
          </p:cNvSpPr>
          <p:nvPr>
            <p:ph type="sldNum" sz="quarter" idx="10"/>
          </p:nvPr>
        </p:nvSpPr>
        <p:spPr/>
        <p:txBody>
          <a:bodyPr/>
          <a:lstStyle/>
          <a:p>
            <a:fld id="{45B05396-0BEB-4978-BA84-27C6A2BA4AEB}" type="slidenum">
              <a:rPr lang="en-US" smtClean="0"/>
              <a:t>21</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September 2013 – groundbreaking was held</a:t>
            </a:r>
          </a:p>
          <a:p>
            <a:r>
              <a:rPr lang="en-US" dirty="0" smtClean="0"/>
              <a:t>November 2013 – contractors begin mobilizing equipment and earthwork begins</a:t>
            </a:r>
          </a:p>
          <a:p>
            <a:r>
              <a:rPr lang="en-US" dirty="0" smtClean="0"/>
              <a:t>2014 legislation secured to use a one-time appropriation of $16,365,044 instead of bonding the state’s share </a:t>
            </a:r>
          </a:p>
          <a:p>
            <a:endParaRPr lang="en-US" dirty="0" smtClean="0"/>
          </a:p>
          <a:p>
            <a:r>
              <a:rPr lang="en-US" dirty="0" smtClean="0">
                <a:solidFill>
                  <a:schemeClr val="bg1"/>
                </a:solidFill>
              </a:rPr>
              <a:t>We experienced setbacks --- but we didn’t give up!!</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22</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23</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24</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25</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New veterans home will be a 133,000</a:t>
            </a:r>
            <a:r>
              <a:rPr lang="en-US" sz="1200" baseline="0" dirty="0" smtClean="0">
                <a:latin typeface="Times New Roman" panose="02020603050405020304" pitchFamily="18" charset="0"/>
                <a:cs typeface="Times New Roman" panose="02020603050405020304" pitchFamily="18" charset="0"/>
              </a:rPr>
              <a:t> sq ft stacked two story building with a lower level walkout main entrance</a:t>
            </a:r>
          </a:p>
          <a:p>
            <a:endParaRPr lang="en-US" sz="1200" baseline="0" dirty="0" smtClean="0">
              <a:latin typeface="Times New Roman" panose="02020603050405020304" pitchFamily="18" charset="0"/>
              <a:cs typeface="Times New Roman" panose="02020603050405020304" pitchFamily="18" charset="0"/>
            </a:endParaRPr>
          </a:p>
          <a:p>
            <a:r>
              <a:rPr lang="en-US" sz="1200" baseline="0" dirty="0" smtClean="0">
                <a:latin typeface="Times New Roman" panose="02020603050405020304" pitchFamily="18" charset="0"/>
                <a:cs typeface="Times New Roman" panose="02020603050405020304" pitchFamily="18" charset="0"/>
              </a:rPr>
              <a:t>100 bed facility – 52 skilled nursing beds on the main level and 48-non skilled on residential living beds on the upper level</a:t>
            </a:r>
          </a:p>
          <a:p>
            <a:endParaRPr lang="en-US" sz="1200" baseline="0" dirty="0" smtClean="0">
              <a:latin typeface="Times New Roman" panose="02020603050405020304" pitchFamily="18" charset="0"/>
              <a:cs typeface="Times New Roman" panose="02020603050405020304" pitchFamily="18" charset="0"/>
            </a:endParaRPr>
          </a:p>
          <a:p>
            <a:r>
              <a:rPr lang="en-US" sz="1200" baseline="0" dirty="0" smtClean="0">
                <a:latin typeface="Times New Roman" panose="02020603050405020304" pitchFamily="18" charset="0"/>
                <a:cs typeface="Times New Roman" panose="02020603050405020304" pitchFamily="18" charset="0"/>
              </a:rPr>
              <a:t>Living spaces will be broken into eight neighborhoods housed in eight wings</a:t>
            </a:r>
          </a:p>
          <a:p>
            <a:endParaRPr lang="en-US" sz="1200" baseline="0" dirty="0" smtClean="0">
              <a:latin typeface="Times New Roman" panose="02020603050405020304" pitchFamily="18" charset="0"/>
              <a:cs typeface="Times New Roman" panose="02020603050405020304" pitchFamily="18" charset="0"/>
            </a:endParaRPr>
          </a:p>
          <a:p>
            <a:r>
              <a:rPr lang="en-US" sz="1200" baseline="0" dirty="0" smtClean="0">
                <a:latin typeface="Times New Roman" panose="02020603050405020304" pitchFamily="18" charset="0"/>
                <a:cs typeface="Times New Roman" panose="02020603050405020304" pitchFamily="18" charset="0"/>
              </a:rPr>
              <a:t>Each neighborhood  will include a living room, dining room, and kitchen area that will provide a home-like environment to the 12-13 residents</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26</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Rock excavation is ongoing while the contractors work in other areas.  The foundations and footings are moving along nicely and the perimeter of the building is beginning to take shape.  The stair tower for the Northern most wings are almost complete and much of the underground plumbing in this area is done as well.  </a:t>
            </a:r>
          </a:p>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27</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To provide assistance and support to South Dakota’s veterans and their spouses residing at the Michael J. Fitzmaurice State Veterans Home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28</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Like Governor Mellette  in 1890, I too worry about the future of the veterans in our state home --- </a:t>
            </a:r>
          </a:p>
          <a:p>
            <a:pPr lvl="1"/>
            <a:r>
              <a:rPr lang="en-US" sz="1200" dirty="0" smtClean="0">
                <a:latin typeface="Times New Roman" panose="02020603050405020304" pitchFamily="18" charset="0"/>
                <a:cs typeface="Times New Roman" panose="02020603050405020304" pitchFamily="18" charset="0"/>
              </a:rPr>
              <a:t>“How can we make sure that our veterans will have what they need 25, 50 and 100 years from now?” </a:t>
            </a:r>
          </a:p>
          <a:p>
            <a:pPr lvl="1"/>
            <a:r>
              <a:rPr lang="en-US" sz="1200" dirty="0" smtClean="0">
                <a:latin typeface="Times New Roman" panose="02020603050405020304" pitchFamily="18" charset="0"/>
                <a:cs typeface="Times New Roman" panose="02020603050405020304" pitchFamily="18" charset="0"/>
              </a:rPr>
              <a:t>“Will there be support and funding in future years?”</a:t>
            </a:r>
          </a:p>
          <a:p>
            <a:pPr lvl="1"/>
            <a:r>
              <a:rPr lang="en-US" sz="1200" dirty="0" smtClean="0">
                <a:latin typeface="Times New Roman" panose="02020603050405020304" pitchFamily="18" charset="0"/>
                <a:cs typeface="Times New Roman" panose="02020603050405020304" pitchFamily="18" charset="0"/>
              </a:rPr>
              <a:t>“Will there be funds to ensure they can travel, hunt, fish and enjoy life?”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29</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With great effort and persistence, in 1886, Dakotans convinced the territorial legislature in Bismarck to construct a soldier’s home.  But, unexpectedly, territorial Governor Church vetoed </a:t>
            </a:r>
            <a:r>
              <a:rPr lang="en-US" sz="1200" dirty="0" smtClean="0">
                <a:latin typeface="Times New Roman" panose="02020603050405020304" pitchFamily="18" charset="0"/>
                <a:cs typeface="Times New Roman" panose="02020603050405020304" pitchFamily="18" charset="0"/>
              </a:rPr>
              <a:t>it.</a:t>
            </a:r>
            <a:r>
              <a:rPr lang="en-US" sz="1200" dirty="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With even greater effort and persistence, the Dakota GAR answered Governor Church’s objections over an almost three year period and brought a new bill to the territorial Legislature in 1889.  It passed, but again unexpectedly, Governor Church vetoed that bill.  </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The Dakota GAR didn’t give up.  It became even more persistent and determined and the legislature finally overrode the veto and appropriated $45,000 to build the new home.</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3</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Federal deficits have resulted in pressure to reduce government spending. The pressure to reduce budgets for federal agencies, while the veteran population is aging rapidly and presenting different health care needs, has resulted in significant challenges for federal and state governments. As a result, veterans will continue to need more – not fewer -- resources at a time when the resources to support those needs are becoming more scarce</a:t>
            </a:r>
          </a:p>
        </p:txBody>
      </p:sp>
      <p:sp>
        <p:nvSpPr>
          <p:cNvPr id="4" name="Slide Number Placeholder 3"/>
          <p:cNvSpPr>
            <a:spLocks noGrp="1"/>
          </p:cNvSpPr>
          <p:nvPr>
            <p:ph type="sldNum" sz="quarter" idx="10"/>
          </p:nvPr>
        </p:nvSpPr>
        <p:spPr/>
        <p:txBody>
          <a:bodyPr/>
          <a:lstStyle/>
          <a:p>
            <a:fld id="{45B05396-0BEB-4978-BA84-27C6A2BA4AEB}" type="slidenum">
              <a:rPr lang="en-US" smtClean="0"/>
              <a:t>30</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items</a:t>
            </a:r>
            <a:r>
              <a:rPr lang="en-US" baseline="0" dirty="0" smtClean="0"/>
              <a:t> we would used funds for in the near future:</a:t>
            </a:r>
          </a:p>
          <a:p>
            <a:r>
              <a:rPr lang="en-US" sz="1200" b="0" dirty="0" smtClean="0">
                <a:solidFill>
                  <a:schemeClr val="tx1"/>
                </a:solidFill>
              </a:rPr>
              <a:t>Robotics and new medical equipment ($1,000,000)</a:t>
            </a:r>
          </a:p>
          <a:p>
            <a:r>
              <a:rPr lang="en-US" sz="1200" b="0" dirty="0" smtClean="0">
                <a:solidFill>
                  <a:schemeClr val="tx1"/>
                </a:solidFill>
              </a:rPr>
              <a:t>Columbarium ($150,000)</a:t>
            </a:r>
          </a:p>
          <a:p>
            <a:r>
              <a:rPr lang="en-US" sz="1200" b="0" dirty="0" smtClean="0">
                <a:solidFill>
                  <a:schemeClr val="tx1"/>
                </a:solidFill>
              </a:rPr>
              <a:t>Veterans Memorial Garden ($200,000)</a:t>
            </a:r>
          </a:p>
          <a:p>
            <a:r>
              <a:rPr lang="en-US" sz="1200" b="0" dirty="0" smtClean="0">
                <a:solidFill>
                  <a:schemeClr val="tx1"/>
                </a:solidFill>
              </a:rPr>
              <a:t>Veterans and contributors recognition ($300,000)</a:t>
            </a:r>
          </a:p>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31</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Investment earnings could be used for activities, programs, and equipment to enhance the quality of life for the residents of the Michael J. Fitzmaurice Veterans Home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Utilize South Dakota Community Foundation </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32</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Endowment</a:t>
            </a:r>
            <a:r>
              <a:rPr lang="en-US" baseline="0" dirty="0" smtClean="0">
                <a:latin typeface="Times New Roman" panose="02020603050405020304" pitchFamily="18" charset="0"/>
                <a:cs typeface="Times New Roman" panose="02020603050405020304" pitchFamily="18" charset="0"/>
              </a:rPr>
              <a:t> Team</a:t>
            </a:r>
          </a:p>
          <a:p>
            <a:r>
              <a:rPr lang="en-US" baseline="0" dirty="0" smtClean="0">
                <a:latin typeface="Times New Roman" panose="02020603050405020304" pitchFamily="18" charset="0"/>
                <a:cs typeface="Times New Roman" panose="02020603050405020304" pitchFamily="18" charset="0"/>
              </a:rPr>
              <a:t>Ray Carpenter</a:t>
            </a:r>
          </a:p>
          <a:p>
            <a:r>
              <a:rPr lang="en-US" sz="1200" kern="1200" dirty="0" smtClean="0">
                <a:solidFill>
                  <a:schemeClr val="tx1"/>
                </a:solidFill>
                <a:effectLst/>
                <a:latin typeface="+mn-lt"/>
                <a:ea typeface="+mn-ea"/>
                <a:cs typeface="+mn-cs"/>
              </a:rPr>
              <a:t>      General Carpenter began his military career by joining the South Dakota Army National Guard in 1967. A short time later he would join the Navy, where he learned Vietnamese before being assigned in </a:t>
            </a:r>
            <a:r>
              <a:rPr lang="en-US" sz="1200" kern="1200" dirty="0" err="1" smtClean="0">
                <a:solidFill>
                  <a:schemeClr val="tx1"/>
                </a:solidFill>
                <a:effectLst/>
                <a:latin typeface="+mn-lt"/>
                <a:ea typeface="+mn-ea"/>
                <a:cs typeface="+mn-cs"/>
              </a:rPr>
              <a:t>Danang</a:t>
            </a:r>
            <a:r>
              <a:rPr lang="en-US" sz="1200" kern="1200" dirty="0" smtClean="0">
                <a:solidFill>
                  <a:schemeClr val="tx1"/>
                </a:solidFill>
                <a:effectLst/>
                <a:latin typeface="+mn-lt"/>
                <a:ea typeface="+mn-ea"/>
                <a:cs typeface="+mn-cs"/>
              </a:rPr>
              <a:t>, South Vietnam. Upon completion of his Navy service, General Carpenter returned to the South Dakota Army National Guard, where he received his commission in 1974. </a:t>
            </a:r>
          </a:p>
          <a:p>
            <a:r>
              <a:rPr lang="en-US" sz="1200" kern="1200" dirty="0" smtClean="0">
                <a:solidFill>
                  <a:schemeClr val="tx1"/>
                </a:solidFill>
                <a:effectLst/>
                <a:latin typeface="+mn-lt"/>
                <a:ea typeface="+mn-ea"/>
                <a:cs typeface="+mn-cs"/>
              </a:rPr>
              <a:t>     General Carpenter has commanded Soldiers from his commissioning through his time as a colonel. In 1993 he became the executive officer of the 5,000-plus Soldier Task Force Rushmore, which was sent to Panama on a humanitarian mission to build 27 kilometers of road and rebuild 10 schools and 14 clinics.</a:t>
            </a:r>
          </a:p>
          <a:p>
            <a:r>
              <a:rPr lang="en-US" sz="1200" kern="1200" dirty="0" smtClean="0">
                <a:solidFill>
                  <a:schemeClr val="tx1"/>
                </a:solidFill>
                <a:effectLst/>
                <a:latin typeface="+mn-lt"/>
                <a:ea typeface="+mn-ea"/>
                <a:cs typeface="+mn-cs"/>
              </a:rPr>
              <a:t>     During his 29-month tenure as acting director of the Army National Guard, General Carpenter was responsible for executing a budget of nearly $40 billion dollars, procurement of over 300,000 units of equipment, the recruitment and training of 100,000 Soldiers, and the mobilization and deployment of 80,000 Soldiers. In addition, Army National Guard Soldiers were deployed to support the surge in Afghanistan and the withdrawal from Iraq; they also provided assistance in the aftermath of Hurricane Irene, the Joplin Tornado and the BP Deep Water Horizon Gulf oil spill. General Carpenter retired in 2011 after having served over 44 years in uniform.</a:t>
            </a:r>
          </a:p>
          <a:p>
            <a:r>
              <a:rPr lang="en-US" sz="1200" kern="1200" dirty="0" smtClean="0">
                <a:solidFill>
                  <a:schemeClr val="tx1"/>
                </a:solidFill>
                <a:effectLst/>
                <a:latin typeface="+mn-lt"/>
                <a:ea typeface="+mn-ea"/>
                <a:cs typeface="+mn-cs"/>
              </a:rPr>
              <a:t>     General Carpenter has received numerous decorations for his exemplary military service, including the Distinguished Service Medal, Legion of Merit with Bronze Oak Leaf Cluster, Meritorious Service Medal with Silver Oak Leaf Cluster and a number of South Dakota Army National Guard medals and citations. For his support of the Army Corps of Engineers, General Carpenter was awarded the U.S. Army Engineer Association Silver de </a:t>
            </a:r>
            <a:r>
              <a:rPr lang="en-US" sz="1200" kern="1200" dirty="0" err="1" smtClean="0">
                <a:solidFill>
                  <a:schemeClr val="tx1"/>
                </a:solidFill>
                <a:effectLst/>
                <a:latin typeface="+mn-lt"/>
                <a:ea typeface="+mn-ea"/>
                <a:cs typeface="+mn-cs"/>
              </a:rPr>
              <a:t>Fleury</a:t>
            </a:r>
            <a:r>
              <a:rPr lang="en-US" sz="1200" kern="1200" dirty="0" smtClean="0">
                <a:solidFill>
                  <a:schemeClr val="tx1"/>
                </a:solidFill>
                <a:effectLst/>
                <a:latin typeface="+mn-lt"/>
                <a:ea typeface="+mn-ea"/>
                <a:cs typeface="+mn-cs"/>
              </a:rPr>
              <a:t> Medal.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Larry Zimmerman</a:t>
            </a:r>
          </a:p>
          <a:p>
            <a:r>
              <a:rPr lang="en-US" sz="1200" kern="1200" dirty="0" smtClean="0">
                <a:solidFill>
                  <a:schemeClr val="tx1"/>
                </a:solidFill>
                <a:effectLst/>
                <a:latin typeface="+mn-lt"/>
                <a:ea typeface="+mn-ea"/>
                <a:cs typeface="+mn-cs"/>
              </a:rPr>
              <a:t> Larry D. Zimmerman became the first Secretary of the SD Department of Veterans Affairs Secretary effective January 9, 2013. As the Secretary of Veterans Affairs, Zimmerman serves over seventy thousand veterans within the borders of South Dakota.  Zimmerman’s vision, mission, and focus are to be the voice for South Dakota’s veterans.</a:t>
            </a:r>
          </a:p>
          <a:p>
            <a:r>
              <a:rPr lang="en-US" sz="1200" kern="1200" dirty="0" smtClean="0">
                <a:solidFill>
                  <a:schemeClr val="tx1"/>
                </a:solidFill>
                <a:effectLst/>
                <a:latin typeface="+mn-lt"/>
                <a:ea typeface="+mn-ea"/>
                <a:cs typeface="+mn-cs"/>
              </a:rPr>
              <a:t>     Secretary Zimmerman attended high school in Belle Fourche, SD his hometown.  He graduated from Ashford University in Clinton, IA, with a Bachelors degree in Business and Organizational Management.  His military education includes many schools including the Sergeants Major Academy.</a:t>
            </a:r>
          </a:p>
          <a:p>
            <a:r>
              <a:rPr lang="en-US" sz="1200" kern="1200" dirty="0" smtClean="0">
                <a:solidFill>
                  <a:schemeClr val="tx1"/>
                </a:solidFill>
                <a:effectLst/>
                <a:latin typeface="+mn-lt"/>
                <a:ea typeface="+mn-ea"/>
                <a:cs typeface="+mn-cs"/>
              </a:rPr>
              <a:t>     Prior to being selected as the Secretary of Veterans Affairs in South Dakota he served as the State Command Sergeant Major, he also served as Postmaster in Spearfish, Pierre and Sturgis.  His career in the U.S. Postal Service spanned 35 years and he held many positions in western South Dakota.  Secretary Zimmerman retired from the Post Office on February 1, 2009.</a:t>
            </a:r>
          </a:p>
          <a:p>
            <a:r>
              <a:rPr lang="en-US" sz="1200" kern="1200" dirty="0" smtClean="0">
                <a:solidFill>
                  <a:schemeClr val="tx1"/>
                </a:solidFill>
                <a:effectLst/>
                <a:latin typeface="+mn-lt"/>
                <a:ea typeface="+mn-ea"/>
                <a:cs typeface="+mn-cs"/>
              </a:rPr>
              <a:t>     Zimmerman served 29 years in the South Dakota National Guard retiring in January of 2013. He completed a tour in Afghanistan (OEF) as the Operations SGM for the nine Northern provinces in that country, and before that was the CSM in both the 109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RSG in Rapid City, SD and the 109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Bn</a:t>
            </a:r>
            <a:r>
              <a:rPr lang="en-US" sz="1200" kern="1200" dirty="0" smtClean="0">
                <a:solidFill>
                  <a:schemeClr val="tx1"/>
                </a:solidFill>
                <a:effectLst/>
                <a:latin typeface="+mn-lt"/>
                <a:ea typeface="+mn-ea"/>
                <a:cs typeface="+mn-cs"/>
              </a:rPr>
              <a:t> in Sturgis, and the Regional Training Institute at Ft Meade along with numerous other positions within the Army Guard.  Zimmerman was Active Duty Army from 1973-1976 in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Infantry Division at Ft Carson, CO.</a:t>
            </a:r>
          </a:p>
          <a:p>
            <a:r>
              <a:rPr lang="en-US" sz="1200" kern="1200" dirty="0" smtClean="0">
                <a:solidFill>
                  <a:schemeClr val="tx1"/>
                </a:solidFill>
                <a:effectLst/>
                <a:latin typeface="+mn-lt"/>
                <a:ea typeface="+mn-ea"/>
                <a:cs typeface="+mn-cs"/>
              </a:rPr>
              <a:t>     Secretary Zimmerman is married to </a:t>
            </a:r>
            <a:r>
              <a:rPr lang="en-US" sz="1200" kern="1200" dirty="0" err="1" smtClean="0">
                <a:solidFill>
                  <a:schemeClr val="tx1"/>
                </a:solidFill>
                <a:effectLst/>
                <a:latin typeface="+mn-lt"/>
                <a:ea typeface="+mn-ea"/>
                <a:cs typeface="+mn-cs"/>
              </a:rPr>
              <a:t>Dyann</a:t>
            </a:r>
            <a:r>
              <a:rPr lang="en-US" sz="1200" kern="1200" dirty="0" smtClean="0">
                <a:solidFill>
                  <a:schemeClr val="tx1"/>
                </a:solidFill>
                <a:effectLst/>
                <a:latin typeface="+mn-lt"/>
                <a:ea typeface="+mn-ea"/>
                <a:cs typeface="+mn-cs"/>
              </a:rPr>
              <a:t> and they have three daughters, Misty, </a:t>
            </a:r>
            <a:r>
              <a:rPr lang="en-US" sz="1200" kern="1200" dirty="0" err="1" smtClean="0">
                <a:solidFill>
                  <a:schemeClr val="tx1"/>
                </a:solidFill>
                <a:effectLst/>
                <a:latin typeface="+mn-lt"/>
                <a:ea typeface="+mn-ea"/>
                <a:cs typeface="+mn-cs"/>
              </a:rPr>
              <a:t>Crisha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Lanna</a:t>
            </a:r>
            <a:r>
              <a:rPr lang="en-US" sz="1200" kern="1200" dirty="0" smtClean="0">
                <a:solidFill>
                  <a:schemeClr val="tx1"/>
                </a:solidFill>
                <a:effectLst/>
                <a:latin typeface="+mn-lt"/>
                <a:ea typeface="+mn-ea"/>
                <a:cs typeface="+mn-cs"/>
              </a:rPr>
              <a:t> and five grandchildren.  </a:t>
            </a:r>
          </a:p>
          <a:p>
            <a:r>
              <a:rPr lang="en-US" sz="1200" kern="1200" dirty="0" smtClean="0">
                <a:solidFill>
                  <a:schemeClr val="tx1"/>
                </a:solidFill>
                <a:effectLst/>
                <a:latin typeface="+mn-lt"/>
                <a:ea typeface="+mn-ea"/>
                <a:cs typeface="+mn-cs"/>
              </a:rPr>
              <a:t>     Secretary Zimmerman has received numerous decorations for his exemplary military service, including the Legion of Merit, Bronze </a:t>
            </a:r>
            <a:r>
              <a:rPr lang="en-US" sz="1200" kern="1200" dirty="0" err="1" smtClean="0">
                <a:solidFill>
                  <a:schemeClr val="tx1"/>
                </a:solidFill>
                <a:effectLst/>
                <a:latin typeface="+mn-lt"/>
                <a:ea typeface="+mn-ea"/>
                <a:cs typeface="+mn-cs"/>
              </a:rPr>
              <a:t>Star,Meritorious</a:t>
            </a:r>
            <a:r>
              <a:rPr lang="en-US" sz="1200" kern="1200" dirty="0" smtClean="0">
                <a:solidFill>
                  <a:schemeClr val="tx1"/>
                </a:solidFill>
                <a:effectLst/>
                <a:latin typeface="+mn-lt"/>
                <a:ea typeface="+mn-ea"/>
                <a:cs typeface="+mn-cs"/>
              </a:rPr>
              <a:t> Service </a:t>
            </a:r>
            <a:r>
              <a:rPr lang="en-US" sz="1200" kern="1200" dirty="0" err="1" smtClean="0">
                <a:solidFill>
                  <a:schemeClr val="tx1"/>
                </a:solidFill>
                <a:effectLst/>
                <a:latin typeface="+mn-lt"/>
                <a:ea typeface="+mn-ea"/>
                <a:cs typeface="+mn-cs"/>
              </a:rPr>
              <a:t>Medal,Afghanistan</a:t>
            </a:r>
            <a:r>
              <a:rPr lang="en-US" sz="1200" kern="1200" dirty="0" smtClean="0">
                <a:solidFill>
                  <a:schemeClr val="tx1"/>
                </a:solidFill>
                <a:effectLst/>
                <a:latin typeface="+mn-lt"/>
                <a:ea typeface="+mn-ea"/>
                <a:cs typeface="+mn-cs"/>
              </a:rPr>
              <a:t> Campaign Medal w/star, Army Commendation Medal w/1 OLC, Army Achievement Medal w/ 1 OLC,</a:t>
            </a:r>
          </a:p>
          <a:p>
            <a:r>
              <a:rPr lang="en-US" sz="1200" kern="1200" dirty="0" smtClean="0">
                <a:solidFill>
                  <a:schemeClr val="tx1"/>
                </a:solidFill>
                <a:effectLst/>
                <a:latin typeface="+mn-lt"/>
                <a:ea typeface="+mn-ea"/>
                <a:cs typeface="+mn-cs"/>
              </a:rPr>
              <a:t>Army Good Conduct </a:t>
            </a:r>
            <a:r>
              <a:rPr lang="en-US" sz="1200" kern="1200" dirty="0" err="1" smtClean="0">
                <a:solidFill>
                  <a:schemeClr val="tx1"/>
                </a:solidFill>
                <a:effectLst/>
                <a:latin typeface="+mn-lt"/>
                <a:ea typeface="+mn-ea"/>
                <a:cs typeface="+mn-cs"/>
              </a:rPr>
              <a:t>Medal,Reserve</a:t>
            </a:r>
            <a:r>
              <a:rPr lang="en-US" sz="1200" kern="1200" dirty="0" smtClean="0">
                <a:solidFill>
                  <a:schemeClr val="tx1"/>
                </a:solidFill>
                <a:effectLst/>
                <a:latin typeface="+mn-lt"/>
                <a:ea typeface="+mn-ea"/>
                <a:cs typeface="+mn-cs"/>
              </a:rPr>
              <a:t> Component Achievement Medal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Award, National Defense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Award,Non</a:t>
            </a:r>
            <a:r>
              <a:rPr lang="en-US" sz="1200" kern="1200" dirty="0" smtClean="0">
                <a:solidFill>
                  <a:schemeClr val="tx1"/>
                </a:solidFill>
                <a:effectLst/>
                <a:latin typeface="+mn-lt"/>
                <a:ea typeface="+mn-ea"/>
                <a:cs typeface="+mn-cs"/>
              </a:rPr>
              <a:t> Art 5 NATO ISAF Medal, Global War on Terrorism Service </a:t>
            </a:r>
            <a:r>
              <a:rPr lang="en-US" sz="1200" kern="1200" dirty="0" err="1" smtClean="0">
                <a:solidFill>
                  <a:schemeClr val="tx1"/>
                </a:solidFill>
                <a:effectLst/>
                <a:latin typeface="+mn-lt"/>
                <a:ea typeface="+mn-ea"/>
                <a:cs typeface="+mn-cs"/>
              </a:rPr>
              <a:t>Medal,NCO</a:t>
            </a:r>
            <a:r>
              <a:rPr lang="en-US" sz="1200" kern="1200" dirty="0" smtClean="0">
                <a:solidFill>
                  <a:schemeClr val="tx1"/>
                </a:solidFill>
                <a:effectLst/>
                <a:latin typeface="+mn-lt"/>
                <a:ea typeface="+mn-ea"/>
                <a:cs typeface="+mn-cs"/>
              </a:rPr>
              <a:t> Professional Development Ribbon w/4, Army Service Ribbon, Overseas Service Ribbon, Armed Forces Reserve Medal w/ M device and 20 Year, SD Distinguished Service Award, SD Recruiting Ribbon, SD Service Medal and SD Desert Storm Ribbon.</a:t>
            </a:r>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r>
              <a:rPr lang="en-US" baseline="0" dirty="0" err="1" smtClean="0">
                <a:latin typeface="Times New Roman" panose="02020603050405020304" pitchFamily="18" charset="0"/>
                <a:cs typeface="Times New Roman" panose="02020603050405020304" pitchFamily="18" charset="0"/>
              </a:rPr>
              <a:t>Audry</a:t>
            </a:r>
            <a:r>
              <a:rPr lang="en-US" baseline="0" dirty="0" smtClean="0">
                <a:latin typeface="Times New Roman" panose="02020603050405020304" pitchFamily="18" charset="0"/>
                <a:cs typeface="Times New Roman" panose="02020603050405020304" pitchFamily="18" charset="0"/>
              </a:rPr>
              <a:t> Ricketts</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Audry</a:t>
            </a:r>
            <a:r>
              <a:rPr lang="en-US" sz="1200" kern="1200" dirty="0" smtClean="0">
                <a:solidFill>
                  <a:schemeClr val="tx1"/>
                </a:solidFill>
                <a:effectLst/>
                <a:latin typeface="+mn-lt"/>
                <a:ea typeface="+mn-ea"/>
                <a:cs typeface="+mn-cs"/>
              </a:rPr>
              <a:t> Ricketts was  named Public Information Officer (PIO) for the South Dakota Department of Veterans Affairs in, 2009.  Prior to joining the SDDVA team </a:t>
            </a:r>
            <a:r>
              <a:rPr lang="en-US" sz="1200" kern="1200" dirty="0" err="1" smtClean="0">
                <a:solidFill>
                  <a:schemeClr val="tx1"/>
                </a:solidFill>
                <a:effectLst/>
                <a:latin typeface="+mn-lt"/>
                <a:ea typeface="+mn-ea"/>
                <a:cs typeface="+mn-cs"/>
              </a:rPr>
              <a:t>Audry</a:t>
            </a:r>
            <a:r>
              <a:rPr lang="en-US" sz="1200" kern="1200" dirty="0" smtClean="0">
                <a:solidFill>
                  <a:schemeClr val="tx1"/>
                </a:solidFill>
                <a:effectLst/>
                <a:latin typeface="+mn-lt"/>
                <a:ea typeface="+mn-ea"/>
                <a:cs typeface="+mn-cs"/>
              </a:rPr>
              <a:t> dedicated 25 years of  her working career to the South Dakota Rural Electric Association. During her tenure with the electric cooperatives </a:t>
            </a:r>
            <a:r>
              <a:rPr lang="en-US" sz="1200" kern="1200" dirty="0" err="1" smtClean="0">
                <a:solidFill>
                  <a:schemeClr val="tx1"/>
                </a:solidFill>
                <a:effectLst/>
                <a:latin typeface="+mn-lt"/>
                <a:ea typeface="+mn-ea"/>
                <a:cs typeface="+mn-cs"/>
              </a:rPr>
              <a:t>Audry</a:t>
            </a:r>
            <a:r>
              <a:rPr lang="en-US" sz="1200" kern="1200" dirty="0" smtClean="0">
                <a:solidFill>
                  <a:schemeClr val="tx1"/>
                </a:solidFill>
                <a:effectLst/>
                <a:latin typeface="+mn-lt"/>
                <a:ea typeface="+mn-ea"/>
                <a:cs typeface="+mn-cs"/>
              </a:rPr>
              <a:t> was devoted to unifying, promoting and protecting the interests of member electric cooperatives in South Dakota. </a:t>
            </a:r>
            <a:r>
              <a:rPr lang="en-US" sz="1200" kern="1200" smtClean="0">
                <a:solidFill>
                  <a:schemeClr val="tx1"/>
                </a:solidFill>
                <a:effectLst/>
                <a:latin typeface="+mn-lt"/>
                <a:ea typeface="+mn-ea"/>
                <a:cs typeface="+mn-cs"/>
              </a:rPr>
              <a:t>She was the chief spokesperson for the state's 31 consumer-owned, electric cooperatives, and represented the interests of electric cooperatives and their consumers before Congress, the South Dakota Legislature and state agencies.   </a:t>
            </a:r>
            <a:endParaRPr lang="en-US" baseline="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33</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p:txBody>
          <a:bodyPr/>
          <a:lstStyle/>
          <a:p>
            <a:pPr>
              <a:defRPr/>
            </a:pPr>
            <a:fld id="{49FAD827-5DD5-4884-BAAA-6887D3875A19}" type="slidenum">
              <a:rPr lang="en-US" smtClean="0"/>
              <a:pPr>
                <a:defRPr/>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p:txBody>
          <a:bodyPr/>
          <a:lstStyle/>
          <a:p>
            <a:pPr>
              <a:defRPr/>
            </a:pPr>
            <a:fld id="{49FAD827-5DD5-4884-BAAA-6887D3875A19}" type="slidenum">
              <a:rPr lang="en-US" smtClean="0"/>
              <a:pPr>
                <a:defRPr/>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p:txBody>
          <a:bodyPr/>
          <a:lstStyle/>
          <a:p>
            <a:pPr>
              <a:defRPr/>
            </a:pPr>
            <a:fld id="{49FAD827-5DD5-4884-BAAA-6887D3875A19}" type="slidenum">
              <a:rPr lang="en-US" smtClean="0"/>
              <a:pPr>
                <a:defRPr/>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p:txBody>
          <a:bodyPr/>
          <a:lstStyle/>
          <a:p>
            <a:pPr>
              <a:defRPr/>
            </a:pPr>
            <a:fld id="{49FAD827-5DD5-4884-BAAA-6887D3875A19}" type="slidenum">
              <a:rPr lang="en-US" smtClean="0"/>
              <a:pPr>
                <a:defRPr/>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38</a:t>
            </a:fld>
            <a:endParaRPr lang="en-US" dirty="0"/>
          </a:p>
        </p:txBody>
      </p:sp>
    </p:spTree>
    <p:extLst>
      <p:ext uri="{BB962C8B-B14F-4D97-AF65-F5344CB8AC3E}">
        <p14:creationId xmlns:p14="http://schemas.microsoft.com/office/powerpoint/2010/main" val="2500094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summer</a:t>
            </a:r>
            <a:r>
              <a:rPr lang="en-US" baseline="0" dirty="0" smtClean="0"/>
              <a:t> months General Carpenter will be contacting attendees and friends of our veterans to determine interest of support.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B05396-0BEB-4978-BA84-27C6A2BA4AEB}" type="slidenum">
              <a:rPr lang="en-US" smtClean="0"/>
              <a:t>39</a:t>
            </a:fld>
            <a:endParaRPr lang="en-US" dirty="0"/>
          </a:p>
        </p:txBody>
      </p:sp>
    </p:spTree>
    <p:extLst>
      <p:ext uri="{BB962C8B-B14F-4D97-AF65-F5344CB8AC3E}">
        <p14:creationId xmlns:p14="http://schemas.microsoft.com/office/powerpoint/2010/main" val="250009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With that victory, the Dakota Territory became the </a:t>
            </a:r>
            <a:r>
              <a:rPr lang="en-US" sz="1200" b="1" u="sng" dirty="0">
                <a:latin typeface="Times New Roman" panose="02020603050405020304" pitchFamily="18" charset="0"/>
                <a:cs typeface="Times New Roman" panose="02020603050405020304" pitchFamily="18" charset="0"/>
              </a:rPr>
              <a:t>first</a:t>
            </a:r>
            <a:r>
              <a:rPr lang="en-US" sz="1200" dirty="0">
                <a:latin typeface="Times New Roman" panose="02020603050405020304" pitchFamily="18" charset="0"/>
                <a:cs typeface="Times New Roman" panose="02020603050405020304" pitchFamily="18" charset="0"/>
              </a:rPr>
              <a:t> of all the territories to provide a home for their veterans. </a:t>
            </a:r>
          </a:p>
          <a:p>
            <a:r>
              <a:rPr lang="en-US" sz="1200" dirty="0">
                <a:latin typeface="Times New Roman" panose="02020603050405020304" pitchFamily="18" charset="0"/>
                <a:cs typeface="Times New Roman" panose="02020603050405020304" pitchFamily="18" charset="0"/>
              </a:rPr>
              <a:t> </a:t>
            </a:r>
          </a:p>
          <a:p>
            <a:r>
              <a:rPr lang="en-US" dirty="0"/>
              <a:t>On November 11, 1889, just nine days after South Dakota became a state, the cornerstone was </a:t>
            </a:r>
            <a:r>
              <a:rPr lang="en-US" dirty="0" smtClean="0"/>
              <a:t>placed at the </a:t>
            </a:r>
            <a:r>
              <a:rPr lang="en-US" dirty="0"/>
              <a:t>home. </a:t>
            </a:r>
          </a:p>
        </p:txBody>
      </p:sp>
      <p:sp>
        <p:nvSpPr>
          <p:cNvPr id="4" name="Slide Number Placeholder 3"/>
          <p:cNvSpPr>
            <a:spLocks noGrp="1"/>
          </p:cNvSpPr>
          <p:nvPr>
            <p:ph type="sldNum" sz="quarter" idx="10"/>
          </p:nvPr>
        </p:nvSpPr>
        <p:spPr/>
        <p:txBody>
          <a:bodyPr/>
          <a:lstStyle/>
          <a:p>
            <a:fld id="{45B05396-0BEB-4978-BA84-27C6A2BA4AEB}" type="slidenum">
              <a:rPr lang="en-US" smtClean="0"/>
              <a:t>4</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B</a:t>
            </a:r>
            <a:r>
              <a:rPr lang="en-US" dirty="0" smtClean="0">
                <a:solidFill>
                  <a:schemeClr val="tx1"/>
                </a:solidFill>
                <a:latin typeface="Times New Roman" panose="02020603050405020304" pitchFamily="18" charset="0"/>
                <a:cs typeface="Times New Roman" panose="02020603050405020304" pitchFamily="18" charset="0"/>
              </a:rPr>
              <a:t>efore </a:t>
            </a:r>
            <a:r>
              <a:rPr lang="en-US" dirty="0">
                <a:solidFill>
                  <a:schemeClr val="tx1"/>
                </a:solidFill>
                <a:latin typeface="Times New Roman" panose="02020603050405020304" pitchFamily="18" charset="0"/>
                <a:cs typeface="Times New Roman" panose="02020603050405020304" pitchFamily="18" charset="0"/>
              </a:rPr>
              <a:t>construction was even completed, </a:t>
            </a:r>
            <a:r>
              <a:rPr lang="en-US" dirty="0" smtClean="0">
                <a:solidFill>
                  <a:schemeClr val="tx1"/>
                </a:solidFill>
                <a:latin typeface="Times New Roman" panose="02020603050405020304" pitchFamily="18" charset="0"/>
                <a:cs typeface="Times New Roman" panose="02020603050405020304" pitchFamily="18" charset="0"/>
              </a:rPr>
              <a:t>Governor</a:t>
            </a:r>
            <a:r>
              <a:rPr lang="en-US" baseline="0" dirty="0" smtClean="0">
                <a:solidFill>
                  <a:schemeClr val="tx1"/>
                </a:solidFill>
                <a:latin typeface="Times New Roman" panose="02020603050405020304" pitchFamily="18" charset="0"/>
                <a:cs typeface="Times New Roman" panose="02020603050405020304" pitchFamily="18" charset="0"/>
              </a:rPr>
              <a:t> M</a:t>
            </a:r>
            <a:r>
              <a:rPr lang="en-US" dirty="0" smtClean="0">
                <a:solidFill>
                  <a:schemeClr val="tx1"/>
                </a:solidFill>
                <a:latin typeface="Times New Roman" panose="02020603050405020304" pitchFamily="18" charset="0"/>
                <a:cs typeface="Times New Roman" panose="02020603050405020304" pitchFamily="18" charset="0"/>
              </a:rPr>
              <a:t>ellette addressed</a:t>
            </a:r>
            <a:r>
              <a:rPr lang="en-US" baseline="0" dirty="0" smtClean="0">
                <a:solidFill>
                  <a:schemeClr val="tx1"/>
                </a:solidFill>
                <a:latin typeface="Times New Roman" panose="02020603050405020304" pitchFamily="18" charset="0"/>
                <a:cs typeface="Times New Roman" panose="02020603050405020304" pitchFamily="18" charset="0"/>
              </a:rPr>
              <a:t> S</a:t>
            </a:r>
            <a:r>
              <a:rPr lang="en-US" dirty="0" smtClean="0">
                <a:solidFill>
                  <a:schemeClr val="tx1"/>
                </a:solidFill>
                <a:latin typeface="Times New Roman" panose="02020603050405020304" pitchFamily="18" charset="0"/>
                <a:cs typeface="Times New Roman" panose="02020603050405020304" pitchFamily="18" charset="0"/>
              </a:rPr>
              <a:t>outh </a:t>
            </a:r>
            <a:r>
              <a:rPr lang="en-US" dirty="0">
                <a:solidFill>
                  <a:schemeClr val="tx1"/>
                </a:solidFill>
                <a:latin typeface="Times New Roman" panose="02020603050405020304" pitchFamily="18" charset="0"/>
                <a:cs typeface="Times New Roman" panose="02020603050405020304" pitchFamily="18" charset="0"/>
              </a:rPr>
              <a:t>Dakota’s first Legislative session </a:t>
            </a:r>
            <a:r>
              <a:rPr lang="en-US" dirty="0" smtClean="0">
                <a:solidFill>
                  <a:schemeClr val="tx1"/>
                </a:solidFill>
                <a:latin typeface="Times New Roman" panose="02020603050405020304" pitchFamily="18" charset="0"/>
                <a:cs typeface="Times New Roman" panose="02020603050405020304" pitchFamily="18" charset="0"/>
              </a:rPr>
              <a:t>in</a:t>
            </a:r>
            <a:r>
              <a:rPr lang="en-US" baseline="0" dirty="0" smtClean="0">
                <a:solidFill>
                  <a:schemeClr val="tx1"/>
                </a:solidFill>
                <a:latin typeface="Times New Roman" panose="02020603050405020304" pitchFamily="18" charset="0"/>
                <a:cs typeface="Times New Roman" panose="02020603050405020304" pitchFamily="18" charset="0"/>
              </a:rPr>
              <a:t> J</a:t>
            </a:r>
            <a:r>
              <a:rPr lang="en-US" dirty="0" smtClean="0">
                <a:solidFill>
                  <a:schemeClr val="tx1"/>
                </a:solidFill>
                <a:latin typeface="Times New Roman" panose="02020603050405020304" pitchFamily="18" charset="0"/>
                <a:cs typeface="Times New Roman" panose="02020603050405020304" pitchFamily="18" charset="0"/>
              </a:rPr>
              <a:t>anuary</a:t>
            </a:r>
            <a:r>
              <a:rPr lang="en-US" dirty="0">
                <a:solidFill>
                  <a:schemeClr val="tx1"/>
                </a:solidFill>
                <a:latin typeface="Times New Roman" panose="02020603050405020304" pitchFamily="18" charset="0"/>
                <a:cs typeface="Times New Roman" panose="02020603050405020304" pitchFamily="18" charset="0"/>
              </a:rPr>
              <a:t>, 1890, with the message </a:t>
            </a:r>
            <a:r>
              <a:rPr lang="en-US" dirty="0" smtClean="0">
                <a:solidFill>
                  <a:schemeClr val="tx1"/>
                </a:solidFill>
                <a:latin typeface="Times New Roman" panose="02020603050405020304" pitchFamily="18" charset="0"/>
                <a:cs typeface="Times New Roman" panose="02020603050405020304" pitchFamily="18" charset="0"/>
              </a:rPr>
              <a:t>that</a:t>
            </a:r>
            <a:r>
              <a:rPr lang="en-US" baseline="0" dirty="0" smtClean="0">
                <a:solidFill>
                  <a:schemeClr val="tx1"/>
                </a:solidFill>
                <a:latin typeface="Times New Roman" panose="02020603050405020304" pitchFamily="18" charset="0"/>
                <a:cs typeface="Times New Roman" panose="02020603050405020304" pitchFamily="18" charset="0"/>
              </a:rPr>
              <a:t> S</a:t>
            </a:r>
            <a:r>
              <a:rPr lang="en-US" dirty="0" smtClean="0">
                <a:solidFill>
                  <a:schemeClr val="tx1"/>
                </a:solidFill>
                <a:latin typeface="Times New Roman" panose="02020603050405020304" pitchFamily="18" charset="0"/>
                <a:cs typeface="Times New Roman" panose="02020603050405020304" pitchFamily="18" charset="0"/>
              </a:rPr>
              <a:t>outh </a:t>
            </a:r>
            <a:r>
              <a:rPr lang="en-US" dirty="0">
                <a:solidFill>
                  <a:schemeClr val="tx1"/>
                </a:solidFill>
                <a:latin typeface="Times New Roman" panose="02020603050405020304" pitchFamily="18" charset="0"/>
                <a:cs typeface="Times New Roman" panose="02020603050405020304" pitchFamily="18" charset="0"/>
              </a:rPr>
              <a:t>Dakotans must also look to the future and make sure </a:t>
            </a:r>
            <a:r>
              <a:rPr lang="en-US" dirty="0" smtClean="0">
                <a:solidFill>
                  <a:schemeClr val="tx1"/>
                </a:solidFill>
                <a:latin typeface="Times New Roman" panose="02020603050405020304" pitchFamily="18" charset="0"/>
                <a:cs typeface="Times New Roman" panose="02020603050405020304" pitchFamily="18" charset="0"/>
              </a:rPr>
              <a:t>money </a:t>
            </a:r>
            <a:r>
              <a:rPr lang="en-US" dirty="0">
                <a:solidFill>
                  <a:schemeClr val="tx1"/>
                </a:solidFill>
                <a:latin typeface="Times New Roman" panose="02020603050405020304" pitchFamily="18" charset="0"/>
                <a:cs typeface="Times New Roman" panose="02020603050405020304" pitchFamily="18" charset="0"/>
              </a:rPr>
              <a:t>is provided for the home’s maintenance and improvement.</a:t>
            </a:r>
          </a:p>
          <a:p>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The home opened </a:t>
            </a:r>
            <a:r>
              <a:rPr lang="en-US" dirty="0" smtClean="0">
                <a:solidFill>
                  <a:schemeClr val="tx1"/>
                </a:solidFill>
                <a:latin typeface="Times New Roman" panose="02020603050405020304" pitchFamily="18" charset="0"/>
                <a:cs typeface="Times New Roman" panose="02020603050405020304" pitchFamily="18" charset="0"/>
              </a:rPr>
              <a:t>in</a:t>
            </a:r>
            <a:r>
              <a:rPr lang="en-US" baseline="0" dirty="0" smtClean="0">
                <a:solidFill>
                  <a:schemeClr val="tx1"/>
                </a:solidFill>
                <a:latin typeface="Times New Roman" panose="02020603050405020304" pitchFamily="18" charset="0"/>
                <a:cs typeface="Times New Roman" panose="02020603050405020304" pitchFamily="18" charset="0"/>
              </a:rPr>
              <a:t> N</a:t>
            </a:r>
            <a:r>
              <a:rPr lang="en-US" dirty="0" smtClean="0">
                <a:solidFill>
                  <a:schemeClr val="tx1"/>
                </a:solidFill>
                <a:latin typeface="Times New Roman" panose="02020603050405020304" pitchFamily="18" charset="0"/>
                <a:cs typeface="Times New Roman" panose="02020603050405020304" pitchFamily="18" charset="0"/>
              </a:rPr>
              <a:t>ovember</a:t>
            </a:r>
            <a:r>
              <a:rPr lang="en-US" dirty="0">
                <a:solidFill>
                  <a:schemeClr val="tx1"/>
                </a:solidFill>
                <a:latin typeface="Times New Roman" panose="02020603050405020304" pitchFamily="18" charset="0"/>
                <a:cs typeface="Times New Roman" panose="02020603050405020304" pitchFamily="18" charset="0"/>
              </a:rPr>
              <a:t>, 1890, and the first ten residents were Civil War veterans.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5</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Postcard </a:t>
            </a:r>
            <a:r>
              <a:rPr lang="en-US" sz="1200" dirty="0">
                <a:latin typeface="Times New Roman" panose="02020603050405020304" pitchFamily="18" charset="0"/>
                <a:cs typeface="Times New Roman" panose="02020603050405020304" pitchFamily="18" charset="0"/>
              </a:rPr>
              <a:t>1</a:t>
            </a:r>
          </a:p>
          <a:p>
            <a:r>
              <a:rPr lang="en-US" sz="1200" dirty="0">
                <a:latin typeface="Times New Roman" panose="02020603050405020304" pitchFamily="18" charset="0"/>
                <a:cs typeface="Times New Roman" panose="02020603050405020304" pitchFamily="18" charset="0"/>
              </a:rPr>
              <a:t>Common Memorial Day Scene at the Veterans Home in the early years.</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 </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6</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Postcard 2</a:t>
            </a:r>
          </a:p>
          <a:p>
            <a:r>
              <a:rPr lang="en-US" sz="1200" dirty="0">
                <a:latin typeface="Times New Roman" panose="02020603050405020304" pitchFamily="18" charset="0"/>
                <a:cs typeface="Times New Roman" panose="02020603050405020304" pitchFamily="18" charset="0"/>
              </a:rPr>
              <a:t>A memorial association was formed to raise money to erect a statue of General John Logan who instituted the tradition of Memorial Day in the United Sates.  This postcard is of veterans gathered in front of the statute of General Logan in 1902.</a:t>
            </a:r>
          </a:p>
          <a:p>
            <a:r>
              <a:rPr lang="en-US" sz="1200" dirty="0">
                <a:latin typeface="Times New Roman" panose="02020603050405020304" pitchFamily="18" charset="0"/>
                <a:cs typeface="Times New Roman" panose="02020603050405020304" pitchFamily="18" charset="0"/>
              </a:rPr>
              <a:t> </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7</a:t>
            </a:fld>
            <a:endParaRPr lang="en-US" dirty="0"/>
          </a:p>
        </p:txBody>
      </p:sp>
    </p:spTree>
    <p:extLst>
      <p:ext uri="{BB962C8B-B14F-4D97-AF65-F5344CB8AC3E}">
        <p14:creationId xmlns:p14="http://schemas.microsoft.com/office/powerpoint/2010/main" val="110783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 II War Veterans - 20</a:t>
            </a:r>
          </a:p>
          <a:p>
            <a:r>
              <a:rPr lang="en-US" dirty="0" smtClean="0"/>
              <a:t>Korean War Veterans - 25</a:t>
            </a:r>
          </a:p>
          <a:p>
            <a:r>
              <a:rPr lang="en-US" dirty="0" smtClean="0"/>
              <a:t>Vietnam Veterans – 25</a:t>
            </a:r>
          </a:p>
          <a:p>
            <a:r>
              <a:rPr lang="en-US" dirty="0" smtClean="0"/>
              <a:t>Peace Time Veterans – 20</a:t>
            </a:r>
          </a:p>
          <a:p>
            <a:r>
              <a:rPr lang="en-US" dirty="0" smtClean="0"/>
              <a:t>Widows/Spouses - 23</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8</a:t>
            </a:fld>
            <a:endParaRPr lang="en-US" dirty="0"/>
          </a:p>
        </p:txBody>
      </p:sp>
    </p:spTree>
    <p:extLst>
      <p:ext uri="{BB962C8B-B14F-4D97-AF65-F5344CB8AC3E}">
        <p14:creationId xmlns:p14="http://schemas.microsoft.com/office/powerpoint/2010/main" val="353208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Bazil</a:t>
            </a:r>
            <a:r>
              <a:rPr lang="en-US" dirty="0" smtClean="0"/>
              <a:t> “Bud” Murray</a:t>
            </a:r>
          </a:p>
          <a:p>
            <a:r>
              <a:rPr lang="en-US" dirty="0" smtClean="0"/>
              <a:t>94-year old WW II Veteran</a:t>
            </a:r>
          </a:p>
          <a:p>
            <a:r>
              <a:rPr lang="en-US" dirty="0" smtClean="0"/>
              <a:t>Flew 54 bomb missions against the Japanese</a:t>
            </a:r>
          </a:p>
          <a:p>
            <a:r>
              <a:rPr lang="en-US" dirty="0" smtClean="0"/>
              <a:t>Recipient of two flying crosses  - one for flying over 50 missions and the other one for the Yangtze mission</a:t>
            </a:r>
          </a:p>
          <a:p>
            <a:r>
              <a:rPr lang="en-US" dirty="0" smtClean="0"/>
              <a:t>1949 Inducted into South Dakota Aviation Hall of Fame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B05396-0BEB-4978-BA84-27C6A2BA4AEB}" type="slidenum">
              <a:rPr lang="en-US" smtClean="0"/>
              <a:t>9</a:t>
            </a:fld>
            <a:endParaRPr lang="en-US" dirty="0"/>
          </a:p>
        </p:txBody>
      </p:sp>
    </p:spTree>
    <p:extLst>
      <p:ext uri="{BB962C8B-B14F-4D97-AF65-F5344CB8AC3E}">
        <p14:creationId xmlns:p14="http://schemas.microsoft.com/office/powerpoint/2010/main" val="3532087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181E452-BD1D-476A-BF79-1E847CAFCBD5}" type="datetimeFigureOut">
              <a:rPr lang="en-US" smtClean="0"/>
              <a:t>05/19/2014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1FCB8D3-A769-4B36-A0AD-132F1F1C8681}"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CB8D3-A769-4B36-A0AD-132F1F1C8681}"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CB8D3-A769-4B36-A0AD-132F1F1C8681}"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CB8D3-A769-4B36-A0AD-132F1F1C8681}"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FCB8D3-A769-4B36-A0AD-132F1F1C868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CB8D3-A769-4B36-A0AD-132F1F1C8681}"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FCB8D3-A769-4B36-A0AD-132F1F1C8681}"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FCB8D3-A769-4B36-A0AD-132F1F1C8681}"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FCB8D3-A769-4B36-A0AD-132F1F1C86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CB8D3-A769-4B36-A0AD-132F1F1C868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1E452-BD1D-476A-BF79-1E847CAFCBD5}" type="datetimeFigureOut">
              <a:rPr lang="en-US" smtClean="0"/>
              <a:t>05/19/2014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FCB8D3-A769-4B36-A0AD-132F1F1C86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181E452-BD1D-476A-BF79-1E847CAFCBD5}" type="datetimeFigureOut">
              <a:rPr lang="en-US" smtClean="0"/>
              <a:t>05/19/2014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1FCB8D3-A769-4B36-A0AD-132F1F1C868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Uw1-hfRccc"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source=images&amp;cd=&amp;cad=rja&amp;uact=8&amp;docid=TjTdk6nlcElLCM&amp;tbnid=CyquS4_DPZoWOM&amp;ved=0CAgQjRw&amp;url=http://www.sonofthesouth.net/leefoundation/civil-war/1864/june/civil-war-battle.htm&amp;ei=EJhNU-OTEam4yQGIloDoDw&amp;psig=AFQjCNF43cUEsyLtinnQSNkrnGtBgtKHjw&amp;ust=13976805283461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Governor_Arthur_C_Mellett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Michael J. Fitzmaurice State Veterans Home Endowment Fund</a:t>
            </a:r>
            <a:endParaRPr lang="en-US" sz="4800" b="1" dirty="0"/>
          </a:p>
        </p:txBody>
      </p:sp>
      <p:sp>
        <p:nvSpPr>
          <p:cNvPr id="3" name="Subtitle 2"/>
          <p:cNvSpPr>
            <a:spLocks noGrp="1"/>
          </p:cNvSpPr>
          <p:nvPr>
            <p:ph type="subTitle" idx="1"/>
          </p:nvPr>
        </p:nvSpPr>
        <p:spPr>
          <a:xfrm>
            <a:off x="762000" y="3767862"/>
            <a:ext cx="7696200" cy="1752600"/>
          </a:xfrm>
        </p:spPr>
        <p:txBody>
          <a:bodyPr>
            <a:normAutofit/>
          </a:bodyPr>
          <a:lstStyle/>
          <a:p>
            <a:r>
              <a:rPr lang="en-US" sz="4800" b="1" dirty="0" smtClean="0"/>
              <a:t>For South Dakota’s Veterans</a:t>
            </a:r>
            <a:endParaRPr lang="en-US" sz="4800" b="1" dirty="0"/>
          </a:p>
        </p:txBody>
      </p:sp>
    </p:spTree>
    <p:extLst>
      <p:ext uri="{BB962C8B-B14F-4D97-AF65-F5344CB8AC3E}">
        <p14:creationId xmlns:p14="http://schemas.microsoft.com/office/powerpoint/2010/main" val="271046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These are our Veterans</a:t>
            </a:r>
            <a:endParaRPr lang="en-US" b="1" dirty="0">
              <a:solidFill>
                <a:schemeClr val="tx1"/>
              </a:solidFill>
            </a:endParaRPr>
          </a:p>
        </p:txBody>
      </p:sp>
      <p:sp>
        <p:nvSpPr>
          <p:cNvPr id="4" name="Content Placeholder 3"/>
          <p:cNvSpPr>
            <a:spLocks noGrp="1"/>
          </p:cNvSpPr>
          <p:nvPr>
            <p:ph idx="1"/>
          </p:nvPr>
        </p:nvSpPr>
        <p:spPr>
          <a:xfrm>
            <a:off x="3352800" y="2209800"/>
            <a:ext cx="5410200" cy="4221162"/>
          </a:xfrm>
        </p:spPr>
        <p:txBody>
          <a:bodyPr>
            <a:normAutofit/>
          </a:bodyPr>
          <a:lstStyle/>
          <a:p>
            <a:endParaRPr lang="en-US" dirty="0" smtClean="0"/>
          </a:p>
          <a:p>
            <a:r>
              <a:rPr lang="en-US" sz="3200" b="1" dirty="0" smtClean="0"/>
              <a:t>Native of Wounded Knee</a:t>
            </a:r>
          </a:p>
          <a:p>
            <a:r>
              <a:rPr lang="en-US" sz="3200" b="1" dirty="0" smtClean="0"/>
              <a:t>Joined the Army in 1956</a:t>
            </a:r>
          </a:p>
          <a:p>
            <a:r>
              <a:rPr lang="en-US" sz="3200" b="1" dirty="0" smtClean="0"/>
              <a:t>Served at Fort Riley from 1956-1958</a:t>
            </a:r>
          </a:p>
          <a:p>
            <a:pPr marL="0" indent="0">
              <a:buNone/>
            </a:pPr>
            <a:endParaRPr lang="en-US" dirty="0" smtClean="0"/>
          </a:p>
          <a:p>
            <a:pPr lvl="1"/>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2523131"/>
            <a:ext cx="2106230" cy="3411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152400" y="6102927"/>
            <a:ext cx="3581400" cy="369332"/>
          </a:xfrm>
          <a:prstGeom prst="rect">
            <a:avLst/>
          </a:prstGeom>
          <a:noFill/>
        </p:spPr>
        <p:txBody>
          <a:bodyPr wrap="square" rtlCol="0">
            <a:spAutoFit/>
          </a:bodyPr>
          <a:lstStyle/>
          <a:p>
            <a:r>
              <a:rPr lang="en-US" dirty="0" smtClean="0"/>
              <a:t>Pearl Yellow Horse McLean</a:t>
            </a:r>
            <a:endParaRPr lang="en-US" dirty="0"/>
          </a:p>
        </p:txBody>
      </p:sp>
    </p:spTree>
    <p:extLst>
      <p:ext uri="{BB962C8B-B14F-4D97-AF65-F5344CB8AC3E}">
        <p14:creationId xmlns:p14="http://schemas.microsoft.com/office/powerpoint/2010/main" val="410600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These are our Veterans</a:t>
            </a:r>
            <a:endParaRPr lang="en-US" b="1" dirty="0">
              <a:solidFill>
                <a:schemeClr val="tx1"/>
              </a:solidFill>
            </a:endParaRPr>
          </a:p>
        </p:txBody>
      </p:sp>
      <p:sp>
        <p:nvSpPr>
          <p:cNvPr id="4" name="Content Placeholder 3"/>
          <p:cNvSpPr>
            <a:spLocks noGrp="1"/>
          </p:cNvSpPr>
          <p:nvPr>
            <p:ph idx="1"/>
          </p:nvPr>
        </p:nvSpPr>
        <p:spPr>
          <a:xfrm>
            <a:off x="3505200" y="2057400"/>
            <a:ext cx="5410200" cy="4373562"/>
          </a:xfrm>
        </p:spPr>
        <p:txBody>
          <a:bodyPr>
            <a:normAutofit/>
          </a:bodyPr>
          <a:lstStyle/>
          <a:p>
            <a:pPr marL="0" indent="0">
              <a:buNone/>
            </a:pPr>
            <a:endParaRPr lang="en-US" dirty="0" smtClean="0"/>
          </a:p>
          <a:p>
            <a:r>
              <a:rPr lang="en-US" sz="3200" b="1" dirty="0" smtClean="0"/>
              <a:t>Korean War Veteran</a:t>
            </a:r>
          </a:p>
          <a:p>
            <a:r>
              <a:rPr lang="en-US" sz="3200" b="1" dirty="0" smtClean="0"/>
              <a:t>Served U.S. Navy 1953 – 1955</a:t>
            </a:r>
          </a:p>
          <a:p>
            <a:r>
              <a:rPr lang="en-US" sz="3200" b="1" dirty="0" smtClean="0"/>
              <a:t>U.S. Naval Air and served on the USS Philippine Sea, USS Midway and the USS Ticonderoga</a:t>
            </a:r>
          </a:p>
          <a:p>
            <a:pPr lvl="1"/>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6527" y="2362200"/>
            <a:ext cx="2791387" cy="2019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33400" y="4572000"/>
            <a:ext cx="2971800" cy="369332"/>
          </a:xfrm>
          <a:prstGeom prst="rect">
            <a:avLst/>
          </a:prstGeom>
          <a:noFill/>
        </p:spPr>
        <p:txBody>
          <a:bodyPr wrap="square" rtlCol="0">
            <a:spAutoFit/>
          </a:bodyPr>
          <a:lstStyle/>
          <a:p>
            <a:r>
              <a:rPr lang="en-US" dirty="0" smtClean="0"/>
              <a:t>Bernie and Dean Foucault</a:t>
            </a:r>
            <a:endParaRPr lang="en-US" dirty="0"/>
          </a:p>
        </p:txBody>
      </p:sp>
    </p:spTree>
    <p:extLst>
      <p:ext uri="{BB962C8B-B14F-4D97-AF65-F5344CB8AC3E}">
        <p14:creationId xmlns:p14="http://schemas.microsoft.com/office/powerpoint/2010/main" val="181444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23319"/>
            <a:ext cx="6781800" cy="369332"/>
          </a:xfrm>
          <a:prstGeom prst="rect">
            <a:avLst/>
          </a:prstGeom>
          <a:noFill/>
        </p:spPr>
        <p:txBody>
          <a:bodyPr wrap="square" rtlCol="0">
            <a:spAutoFit/>
          </a:bodyPr>
          <a:lstStyle/>
          <a:p>
            <a:r>
              <a:rPr lang="en-US" dirty="0" smtClean="0">
                <a:hlinkClick r:id="rId3"/>
              </a:rPr>
              <a:t>http://www.youtube.com/watch?v=uUw1-hfRccc</a:t>
            </a: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4971165"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1190"/>
          <a:stretch>
            <a:fillRect/>
          </a:stretch>
        </p:blipFill>
        <p:spPr bwMode="auto">
          <a:xfrm>
            <a:off x="6985051" y="4569542"/>
            <a:ext cx="15811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descr="fitzmaurice_recen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223319"/>
            <a:ext cx="2085975" cy="2770436"/>
          </a:xfrm>
          <a:prstGeom prst="ellipse">
            <a:avLst/>
          </a:prstGeom>
          <a:noFill/>
          <a:ln w="63500" algn="in">
            <a:solidFill>
              <a:srgbClr val="F2F2F2"/>
            </a:solidFill>
            <a:round/>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13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b="1" dirty="0">
                <a:solidFill>
                  <a:schemeClr val="tx1"/>
                </a:solidFill>
              </a:rPr>
              <a:t>Current Facility Built in </a:t>
            </a:r>
            <a:r>
              <a:rPr lang="en-US" altLang="en-US" sz="3200" b="1" dirty="0" smtClean="0">
                <a:solidFill>
                  <a:schemeClr val="tx1"/>
                </a:solidFill>
              </a:rPr>
              <a:t>1889</a:t>
            </a:r>
            <a:endParaRPr lang="en-US" altLang="en-US" sz="3200" b="1" dirty="0">
              <a:solidFill>
                <a:schemeClr val="tx1"/>
              </a:solidFill>
            </a:endParaRPr>
          </a:p>
          <a:p>
            <a:r>
              <a:rPr lang="en-US" altLang="en-US" sz="3200" b="1" dirty="0">
                <a:solidFill>
                  <a:schemeClr val="tx1"/>
                </a:solidFill>
              </a:rPr>
              <a:t>Many Life/Safety Issues</a:t>
            </a:r>
          </a:p>
          <a:p>
            <a:r>
              <a:rPr lang="en-US" altLang="en-US" sz="3200" b="1" dirty="0">
                <a:solidFill>
                  <a:schemeClr val="tx1"/>
                </a:solidFill>
              </a:rPr>
              <a:t>Rising Maintenance Costs</a:t>
            </a:r>
          </a:p>
          <a:p>
            <a:r>
              <a:rPr lang="en-US" altLang="en-US" sz="3200" b="1" dirty="0" smtClean="0">
                <a:solidFill>
                  <a:schemeClr val="tx1"/>
                </a:solidFill>
              </a:rPr>
              <a:t>Medicaid Eligibility</a:t>
            </a:r>
          </a:p>
          <a:p>
            <a:r>
              <a:rPr lang="en-US" altLang="en-US" sz="3200" b="1" dirty="0" smtClean="0">
                <a:solidFill>
                  <a:schemeClr val="tx1"/>
                </a:solidFill>
              </a:rPr>
              <a:t>Bathrooms not ADA Accessible</a:t>
            </a:r>
          </a:p>
          <a:p>
            <a:r>
              <a:rPr lang="en-US" altLang="en-US" sz="3200" b="1" dirty="0" smtClean="0">
                <a:solidFill>
                  <a:schemeClr val="tx1"/>
                </a:solidFill>
              </a:rPr>
              <a:t>Exposed Plumbing</a:t>
            </a:r>
            <a:endParaRPr lang="en-US" altLang="en-US" sz="3200" b="1" dirty="0">
              <a:solidFill>
                <a:schemeClr val="tx1"/>
              </a:solidFill>
            </a:endParaRPr>
          </a:p>
          <a:p>
            <a:endParaRPr lang="en-US" dirty="0"/>
          </a:p>
        </p:txBody>
      </p:sp>
      <p:sp>
        <p:nvSpPr>
          <p:cNvPr id="3" name="Title 2"/>
          <p:cNvSpPr>
            <a:spLocks noGrp="1"/>
          </p:cNvSpPr>
          <p:nvPr>
            <p:ph type="title"/>
          </p:nvPr>
        </p:nvSpPr>
        <p:spPr/>
        <p:txBody>
          <a:bodyPr/>
          <a:lstStyle/>
          <a:p>
            <a:r>
              <a:rPr lang="en-US" b="1" dirty="0" smtClean="0">
                <a:solidFill>
                  <a:schemeClr val="tx1"/>
                </a:solidFill>
              </a:rPr>
              <a:t>Nothing Lasts Forever</a:t>
            </a:r>
            <a:endParaRPr lang="en-US" b="1" dirty="0">
              <a:solidFill>
                <a:schemeClr val="tx1"/>
              </a:solidFill>
            </a:endParaRPr>
          </a:p>
        </p:txBody>
      </p:sp>
    </p:spTree>
    <p:extLst>
      <p:ext uri="{BB962C8B-B14F-4D97-AF65-F5344CB8AC3E}">
        <p14:creationId xmlns:p14="http://schemas.microsoft.com/office/powerpoint/2010/main" val="156163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throom not ADA accessibl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24942"/>
          <a:stretch/>
        </p:blipFill>
        <p:spPr>
          <a:xfrm>
            <a:off x="914400" y="228600"/>
            <a:ext cx="7162800" cy="63620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50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xposed Bath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514600" y="152400"/>
            <a:ext cx="4343400" cy="65138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82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686799" cy="3877815"/>
          </a:xfrm>
        </p:spPr>
        <p:txBody>
          <a:bodyPr>
            <a:normAutofit/>
          </a:bodyPr>
          <a:lstStyle/>
          <a:p>
            <a:endParaRPr lang="en-US" dirty="0"/>
          </a:p>
          <a:p>
            <a:endParaRPr lang="en-US" dirty="0"/>
          </a:p>
        </p:txBody>
      </p:sp>
      <p:pic>
        <p:nvPicPr>
          <p:cNvPr id="4" name="Picture 4" descr="Pipe 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81000" y="235527"/>
            <a:ext cx="8535598"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20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686799" cy="3877815"/>
          </a:xfrm>
        </p:spPr>
        <p:txBody>
          <a:bodyPr>
            <a:normAutofit/>
          </a:bodyPr>
          <a:lstStyle/>
          <a:p>
            <a:endParaRPr lang="en-US" dirty="0"/>
          </a:p>
          <a:p>
            <a:endParaRPr lang="en-US" dirty="0"/>
          </a:p>
        </p:txBody>
      </p:sp>
      <p:pic>
        <p:nvPicPr>
          <p:cNvPr id="5" name="Picture 4" descr="Pipe 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74073" y="225426"/>
            <a:ext cx="8517194" cy="63878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60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686799" cy="3877815"/>
          </a:xfrm>
        </p:spPr>
        <p:txBody>
          <a:bodyPr>
            <a:normAutofit/>
          </a:bodyPr>
          <a:lstStyle/>
          <a:p>
            <a:endParaRPr lang="en-US" dirty="0"/>
          </a:p>
          <a:p>
            <a:endParaRPr lang="en-US" dirty="0"/>
          </a:p>
        </p:txBody>
      </p:sp>
      <p:pic>
        <p:nvPicPr>
          <p:cNvPr id="6" name="Picture 4" descr="Pipe 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78427" y="427888"/>
            <a:ext cx="8077200" cy="6057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24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686799" cy="3877815"/>
          </a:xfrm>
        </p:spPr>
        <p:txBody>
          <a:bodyPr>
            <a:normAutofit/>
          </a:bodyPr>
          <a:lstStyle/>
          <a:p>
            <a:endParaRPr lang="en-US" dirty="0"/>
          </a:p>
          <a:p>
            <a:endParaRPr lang="en-US" dirty="0"/>
          </a:p>
        </p:txBody>
      </p:sp>
      <p:pic>
        <p:nvPicPr>
          <p:cNvPr id="7" name="Picture 7" descr="Exposed Pipes in Nursing 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86000" y="228600"/>
            <a:ext cx="4191000" cy="62865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4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rPr>
              <a:t>History</a:t>
            </a:r>
            <a:endParaRPr lang="en-US" b="1" dirty="0">
              <a:solidFill>
                <a:schemeClr val="tx1"/>
              </a:solidFill>
            </a:endParaRPr>
          </a:p>
        </p:txBody>
      </p:sp>
      <p:sp>
        <p:nvSpPr>
          <p:cNvPr id="6" name="Content Placeholder 5"/>
          <p:cNvSpPr>
            <a:spLocks noGrp="1"/>
          </p:cNvSpPr>
          <p:nvPr>
            <p:ph idx="1"/>
          </p:nvPr>
        </p:nvSpPr>
        <p:spPr>
          <a:xfrm>
            <a:off x="152400" y="1981201"/>
            <a:ext cx="5181600" cy="4144962"/>
          </a:xfrm>
        </p:spPr>
        <p:txBody>
          <a:bodyPr>
            <a:noAutofit/>
          </a:bodyPr>
          <a:lstStyle/>
          <a:p>
            <a:r>
              <a:rPr lang="en-US" sz="3200" b="1" dirty="0" smtClean="0">
                <a:solidFill>
                  <a:schemeClr val="tx1"/>
                </a:solidFill>
              </a:rPr>
              <a:t>1886  Grand Army of the Republic (similar to today’s American Legion and VFW) created</a:t>
            </a:r>
          </a:p>
          <a:p>
            <a:r>
              <a:rPr lang="en-US" sz="3200" b="1" dirty="0" smtClean="0">
                <a:solidFill>
                  <a:schemeClr val="tx1"/>
                </a:solidFill>
              </a:rPr>
              <a:t>Organized to promote the care and well-being of veterans, their families and their orphans </a:t>
            </a:r>
            <a:endParaRPr lang="en-US" sz="3200" b="1" dirty="0">
              <a:solidFill>
                <a:schemeClr val="tx1"/>
              </a:solidFill>
            </a:endParaRPr>
          </a:p>
        </p:txBody>
      </p:sp>
      <p:pic>
        <p:nvPicPr>
          <p:cNvPr id="1028" name="Picture 4" descr="http://t2.gstatic.com/images?q=tbn:ANd9GcTDtRlwIMe_Z5daYTJ95aD8xs8DPmUi27NCfYHD3sXYTjsVdu7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782" y="4038600"/>
            <a:ext cx="3657600" cy="252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93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New State Home</a:t>
            </a:r>
            <a:endParaRPr lang="en-US" b="1" dirty="0">
              <a:solidFill>
                <a:schemeClr val="tx1"/>
              </a:solidFill>
            </a:endParaRPr>
          </a:p>
        </p:txBody>
      </p:sp>
      <p:sp>
        <p:nvSpPr>
          <p:cNvPr id="2" name="Content Placeholder 1"/>
          <p:cNvSpPr>
            <a:spLocks noGrp="1"/>
          </p:cNvSpPr>
          <p:nvPr>
            <p:ph idx="1"/>
          </p:nvPr>
        </p:nvSpPr>
        <p:spPr>
          <a:xfrm>
            <a:off x="381000" y="2248347"/>
            <a:ext cx="8534399" cy="3877815"/>
          </a:xfrm>
        </p:spPr>
        <p:txBody>
          <a:bodyPr>
            <a:normAutofit fontScale="92500" lnSpcReduction="10000"/>
          </a:bodyPr>
          <a:lstStyle/>
          <a:p>
            <a:r>
              <a:rPr lang="en-US" sz="3800" b="1" dirty="0" smtClean="0">
                <a:solidFill>
                  <a:schemeClr val="tx1"/>
                </a:solidFill>
              </a:rPr>
              <a:t>2011 – Legislature approves construction of new veterans’ home  at $34,600,000 (65% from VA federal construction grant and 35% from issuance of revenue bonds)</a:t>
            </a:r>
          </a:p>
          <a:p>
            <a:r>
              <a:rPr lang="en-US" sz="3800" b="1" dirty="0" smtClean="0">
                <a:solidFill>
                  <a:schemeClr val="tx1"/>
                </a:solidFill>
              </a:rPr>
              <a:t>2012 VA requests change in design </a:t>
            </a:r>
          </a:p>
          <a:p>
            <a:r>
              <a:rPr lang="en-US" sz="3800" b="1" dirty="0" smtClean="0">
                <a:solidFill>
                  <a:schemeClr val="tx1"/>
                </a:solidFill>
              </a:rPr>
              <a:t>2013 – </a:t>
            </a:r>
            <a:r>
              <a:rPr lang="en-US" sz="3800" b="1" dirty="0">
                <a:solidFill>
                  <a:schemeClr val="tx1"/>
                </a:solidFill>
              </a:rPr>
              <a:t>R</a:t>
            </a:r>
            <a:r>
              <a:rPr lang="en-US" sz="3800" b="1" dirty="0" smtClean="0">
                <a:solidFill>
                  <a:schemeClr val="tx1"/>
                </a:solidFill>
              </a:rPr>
              <a:t>evised appropriation of $41 M </a:t>
            </a:r>
            <a:endParaRPr lang="en-US" b="1" dirty="0" smtClean="0">
              <a:solidFill>
                <a:schemeClr val="tx1"/>
              </a:solidFill>
            </a:endParaRPr>
          </a:p>
        </p:txBody>
      </p:sp>
    </p:spTree>
    <p:extLst>
      <p:ext uri="{BB962C8B-B14F-4D97-AF65-F5344CB8AC3E}">
        <p14:creationId xmlns:p14="http://schemas.microsoft.com/office/powerpoint/2010/main" val="385062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New State Home</a:t>
            </a:r>
            <a:endParaRPr lang="en-US" b="1" dirty="0">
              <a:solidFill>
                <a:schemeClr val="tx1"/>
              </a:solidFill>
            </a:endParaRPr>
          </a:p>
        </p:txBody>
      </p:sp>
      <p:sp>
        <p:nvSpPr>
          <p:cNvPr id="4" name="Content Placeholder 3"/>
          <p:cNvSpPr>
            <a:spLocks noGrp="1"/>
          </p:cNvSpPr>
          <p:nvPr>
            <p:ph idx="1"/>
          </p:nvPr>
        </p:nvSpPr>
        <p:spPr/>
        <p:txBody>
          <a:bodyPr/>
          <a:lstStyle/>
          <a:p>
            <a:r>
              <a:rPr lang="en-US" sz="3200" dirty="0" smtClean="0">
                <a:solidFill>
                  <a:schemeClr val="tx1"/>
                </a:solidFill>
              </a:rPr>
              <a:t>2013 Bids </a:t>
            </a:r>
            <a:r>
              <a:rPr lang="en-US" sz="3200" dirty="0">
                <a:solidFill>
                  <a:schemeClr val="tx1"/>
                </a:solidFill>
              </a:rPr>
              <a:t>came in $8 million higher than budgeted, concern special session might be needed to avoid rebidding project </a:t>
            </a:r>
          </a:p>
          <a:p>
            <a:r>
              <a:rPr lang="en-US" sz="3200" dirty="0" smtClean="0">
                <a:solidFill>
                  <a:schemeClr val="tx1"/>
                </a:solidFill>
              </a:rPr>
              <a:t>2013 Construction Manager at Risk hired (Scull Construction)</a:t>
            </a:r>
          </a:p>
          <a:p>
            <a:r>
              <a:rPr lang="en-US" sz="3200" dirty="0" smtClean="0">
                <a:solidFill>
                  <a:schemeClr val="tx1"/>
                </a:solidFill>
              </a:rPr>
              <a:t>2013 Team  within budget</a:t>
            </a:r>
          </a:p>
          <a:p>
            <a:endParaRPr lang="en-US" dirty="0"/>
          </a:p>
        </p:txBody>
      </p:sp>
    </p:spTree>
    <p:extLst>
      <p:ext uri="{BB962C8B-B14F-4D97-AF65-F5344CB8AC3E}">
        <p14:creationId xmlns:p14="http://schemas.microsoft.com/office/powerpoint/2010/main" val="412958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New State Home</a:t>
            </a:r>
            <a:endParaRPr lang="en-US" b="1" dirty="0">
              <a:solidFill>
                <a:schemeClr val="tx1"/>
              </a:solidFill>
            </a:endParaRPr>
          </a:p>
        </p:txBody>
      </p:sp>
      <p:sp>
        <p:nvSpPr>
          <p:cNvPr id="4" name="Content Placeholder 3"/>
          <p:cNvSpPr>
            <a:spLocks noGrp="1"/>
          </p:cNvSpPr>
          <p:nvPr>
            <p:ph idx="1"/>
          </p:nvPr>
        </p:nvSpPr>
        <p:spPr>
          <a:xfrm>
            <a:off x="699248" y="2209801"/>
            <a:ext cx="7911352" cy="1295399"/>
          </a:xfrm>
        </p:spPr>
        <p:txBody>
          <a:bodyPr>
            <a:normAutofit lnSpcReduction="10000"/>
          </a:bodyPr>
          <a:lstStyle/>
          <a:p>
            <a:r>
              <a:rPr lang="en-US" sz="3800" b="1" dirty="0" smtClean="0">
                <a:solidFill>
                  <a:schemeClr val="tx1"/>
                </a:solidFill>
              </a:rPr>
              <a:t>Sept. </a:t>
            </a:r>
            <a:r>
              <a:rPr lang="en-US" sz="3800" b="1" dirty="0">
                <a:solidFill>
                  <a:schemeClr val="tx1"/>
                </a:solidFill>
              </a:rPr>
              <a:t>2013 – </a:t>
            </a:r>
            <a:r>
              <a:rPr lang="en-US" sz="3800" b="1" dirty="0" smtClean="0">
                <a:solidFill>
                  <a:schemeClr val="tx1"/>
                </a:solidFill>
              </a:rPr>
              <a:t>groundbreaking</a:t>
            </a:r>
          </a:p>
          <a:p>
            <a:r>
              <a:rPr lang="en-US" sz="3800" b="1" dirty="0" smtClean="0">
                <a:solidFill>
                  <a:schemeClr val="tx1"/>
                </a:solidFill>
              </a:rPr>
              <a:t>Nov. </a:t>
            </a:r>
            <a:r>
              <a:rPr lang="en-US" sz="3800" b="1" dirty="0">
                <a:solidFill>
                  <a:schemeClr val="tx1"/>
                </a:solidFill>
              </a:rPr>
              <a:t>2013 </a:t>
            </a:r>
            <a:r>
              <a:rPr lang="en-US" sz="3800" b="1" dirty="0" smtClean="0">
                <a:solidFill>
                  <a:schemeClr val="tx1"/>
                </a:solidFill>
              </a:rPr>
              <a:t>–earthwork </a:t>
            </a:r>
            <a:r>
              <a:rPr lang="en-US" sz="3800" b="1" dirty="0">
                <a:solidFill>
                  <a:schemeClr val="tx1"/>
                </a:solidFill>
              </a:rPr>
              <a:t>begins</a:t>
            </a:r>
          </a:p>
          <a:p>
            <a:endParaRPr lang="en-US" sz="3200" b="1" dirty="0" smtClean="0">
              <a:solidFill>
                <a:schemeClr val="bg1"/>
              </a:solidFill>
            </a:endParaRPr>
          </a:p>
          <a:p>
            <a:endParaRPr lang="en-US" sz="3200" b="1" dirty="0">
              <a:solidFill>
                <a:schemeClr val="bg1"/>
              </a:solidFill>
            </a:endParaRPr>
          </a:p>
          <a:p>
            <a:pPr marL="0" indent="0">
              <a:buNone/>
            </a:pPr>
            <a:endParaRPr lang="en-US" sz="3200" b="1" dirty="0" smtClean="0">
              <a:solidFill>
                <a:schemeClr val="bg1"/>
              </a:solidFill>
            </a:endParaRPr>
          </a:p>
          <a:p>
            <a:pPr marL="0" indent="0">
              <a:buNone/>
            </a:pPr>
            <a:endParaRPr lang="en-US" sz="3200" b="1" dirty="0">
              <a:solidFill>
                <a:schemeClr val="bg1"/>
              </a:solidFill>
            </a:endParaRPr>
          </a:p>
          <a:p>
            <a:pPr marL="0" indent="0">
              <a:buNone/>
            </a:pPr>
            <a:endParaRPr lang="en-US" sz="3200" b="1" dirty="0">
              <a:solidFill>
                <a:schemeClr val="bg1"/>
              </a:solidFill>
            </a:endParaRPr>
          </a:p>
          <a:p>
            <a:endParaRPr lang="en-US" dirty="0"/>
          </a:p>
        </p:txBody>
      </p:sp>
      <p:pic>
        <p:nvPicPr>
          <p:cNvPr id="5" name="Picture 3" descr="\\state.sd.local\Home\VA\VAPR18242\Documents\Pictures\State Veterans Home Groundbreaking\P10104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581400"/>
            <a:ext cx="33528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52400" y="6248400"/>
            <a:ext cx="8991600" cy="523220"/>
          </a:xfrm>
          <a:prstGeom prst="rect">
            <a:avLst/>
          </a:prstGeom>
          <a:noFill/>
        </p:spPr>
        <p:txBody>
          <a:bodyPr wrap="square" rtlCol="0">
            <a:spAutoFit/>
          </a:bodyPr>
          <a:lstStyle/>
          <a:p>
            <a:r>
              <a:rPr lang="en-US" sz="2800" b="1" dirty="0"/>
              <a:t>We experienced setbacks --- but we didn’t give up!!</a:t>
            </a:r>
          </a:p>
        </p:txBody>
      </p:sp>
    </p:spTree>
    <p:extLst>
      <p:ext uri="{BB962C8B-B14F-4D97-AF65-F5344CB8AC3E}">
        <p14:creationId xmlns:p14="http://schemas.microsoft.com/office/powerpoint/2010/main" val="329546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685800"/>
            <a:ext cx="8342003" cy="556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8698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533400"/>
            <a:ext cx="8227729" cy="548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2591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533400"/>
            <a:ext cx="8113455" cy="541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4304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685800"/>
            <a:ext cx="7999181" cy="533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94451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33"/>
          <a:stretch/>
        </p:blipFill>
        <p:spPr bwMode="auto">
          <a:xfrm>
            <a:off x="381000" y="228600"/>
            <a:ext cx="848292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693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Vision</a:t>
            </a:r>
            <a:endParaRPr lang="en-US" b="1" dirty="0">
              <a:solidFill>
                <a:schemeClr val="tx1"/>
              </a:solidFill>
            </a:endParaRPr>
          </a:p>
        </p:txBody>
      </p:sp>
      <p:sp>
        <p:nvSpPr>
          <p:cNvPr id="4" name="Content Placeholder 3"/>
          <p:cNvSpPr>
            <a:spLocks noGrp="1"/>
          </p:cNvSpPr>
          <p:nvPr>
            <p:ph idx="1"/>
          </p:nvPr>
        </p:nvSpPr>
        <p:spPr>
          <a:xfrm>
            <a:off x="381000" y="1905001"/>
            <a:ext cx="4571999" cy="4221162"/>
          </a:xfrm>
        </p:spPr>
        <p:txBody>
          <a:bodyPr>
            <a:normAutofit fontScale="92500"/>
          </a:bodyPr>
          <a:lstStyle/>
          <a:p>
            <a:endParaRPr lang="en-US" dirty="0" smtClean="0"/>
          </a:p>
          <a:p>
            <a:r>
              <a:rPr lang="en-US" sz="3200" b="1" dirty="0">
                <a:solidFill>
                  <a:schemeClr val="tx1"/>
                </a:solidFill>
              </a:rPr>
              <a:t>To provide assistance and support to South Dakota’s veterans and their spouses residing at the Michael J. Fitzmaurice State Veterans Home</a:t>
            </a:r>
          </a:p>
          <a:p>
            <a:endParaRPr lang="en-US" dirty="0" smtClean="0"/>
          </a:p>
          <a:p>
            <a:pPr lvl="1"/>
            <a:endParaRPr lang="en-US" dirty="0"/>
          </a:p>
        </p:txBody>
      </p:sp>
      <p:pic>
        <p:nvPicPr>
          <p:cNvPr id="2050" name="Picture 2" descr="P1010381"/>
          <p:cNvPicPr>
            <a:picLocks noChangeAspect="1" noChangeArrowheads="1"/>
          </p:cNvPicPr>
          <p:nvPr/>
        </p:nvPicPr>
        <p:blipFill>
          <a:blip r:embed="rId3" cstate="print">
            <a:extLst>
              <a:ext uri="{28A0092B-C50C-407E-A947-70E740481C1C}">
                <a14:useLocalDpi xmlns:a14="http://schemas.microsoft.com/office/drawing/2010/main" val="0"/>
              </a:ext>
            </a:extLst>
          </a:blip>
          <a:srcRect l="21027" t="18115" r="13544" b="786"/>
          <a:stretch>
            <a:fillRect/>
          </a:stretch>
        </p:blipFill>
        <p:spPr bwMode="auto">
          <a:xfrm>
            <a:off x="5105399" y="2590800"/>
            <a:ext cx="3603937" cy="3352800"/>
          </a:xfrm>
          <a:prstGeom prst="rect">
            <a:avLst/>
          </a:prstGeom>
          <a:noFill/>
          <a:ln>
            <a:noFill/>
          </a:ln>
          <a:effectLst/>
          <a:extLst>
            <a:ext uri="{909E8E84-426E-40DD-AFC4-6F175D3DCCD1}">
              <a14:hiddenFill xmlns:a14="http://schemas.microsoft.com/office/drawing/2010/main">
                <a:solidFill>
                  <a:srgbClr val="F8F1E6"/>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434E67"/>
                  </a:outerShdw>
                </a:effectLst>
              </a14:hiddenEffects>
            </a:ext>
          </a:extLst>
        </p:spPr>
      </p:pic>
    </p:spTree>
    <p:extLst>
      <p:ext uri="{BB962C8B-B14F-4D97-AF65-F5344CB8AC3E}">
        <p14:creationId xmlns:p14="http://schemas.microsoft.com/office/powerpoint/2010/main" val="841266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solidFill>
              </a:rPr>
              <a:t>Michael J. Fitzmaurice State Veterans Home </a:t>
            </a:r>
            <a:r>
              <a:rPr lang="en-US" sz="4400" b="1" dirty="0" smtClean="0">
                <a:solidFill>
                  <a:schemeClr val="tx1"/>
                </a:solidFill>
              </a:rPr>
              <a:t>Endowment</a:t>
            </a:r>
            <a:endParaRPr lang="en-US" sz="4400" b="1" dirty="0">
              <a:solidFill>
                <a:schemeClr val="tx1"/>
              </a:solidFill>
            </a:endParaRPr>
          </a:p>
        </p:txBody>
      </p:sp>
      <p:sp>
        <p:nvSpPr>
          <p:cNvPr id="4" name="Content Placeholder 3"/>
          <p:cNvSpPr>
            <a:spLocks noGrp="1"/>
          </p:cNvSpPr>
          <p:nvPr>
            <p:ph idx="1"/>
          </p:nvPr>
        </p:nvSpPr>
        <p:spPr>
          <a:xfrm>
            <a:off x="0" y="2133600"/>
            <a:ext cx="9144000" cy="4571999"/>
          </a:xfrm>
        </p:spPr>
        <p:txBody>
          <a:bodyPr>
            <a:normAutofit fontScale="85000" lnSpcReduction="20000"/>
          </a:bodyPr>
          <a:lstStyle/>
          <a:p>
            <a:r>
              <a:rPr lang="en-US" sz="3800" b="1" dirty="0" smtClean="0">
                <a:solidFill>
                  <a:schemeClr val="tx1"/>
                </a:solidFill>
              </a:rPr>
              <a:t>Like Governor Mellette  in 1890, I too worry about the future of the veterans in our state home --- </a:t>
            </a:r>
          </a:p>
          <a:p>
            <a:pPr lvl="1"/>
            <a:r>
              <a:rPr lang="en-US" sz="3800" b="1" dirty="0" smtClean="0">
                <a:solidFill>
                  <a:schemeClr val="tx1"/>
                </a:solidFill>
              </a:rPr>
              <a:t>“How can we make sure that our veterans will have what they need 25, 50 and 100 years from now?” </a:t>
            </a:r>
          </a:p>
          <a:p>
            <a:pPr lvl="1"/>
            <a:r>
              <a:rPr lang="en-US" sz="3800" b="1" dirty="0" smtClean="0">
                <a:solidFill>
                  <a:schemeClr val="tx1"/>
                </a:solidFill>
              </a:rPr>
              <a:t>“Will there be support and funding in future years?”</a:t>
            </a:r>
          </a:p>
          <a:p>
            <a:pPr lvl="1"/>
            <a:r>
              <a:rPr lang="en-US" sz="3800" b="1" dirty="0" smtClean="0">
                <a:solidFill>
                  <a:schemeClr val="tx1"/>
                </a:solidFill>
              </a:rPr>
              <a:t>“Will there be funds to ensure they can travel, hunt, fish and enjoy life?”</a:t>
            </a:r>
          </a:p>
          <a:p>
            <a:pPr lvl="1"/>
            <a:endParaRPr lang="en-US" dirty="0"/>
          </a:p>
        </p:txBody>
      </p:sp>
    </p:spTree>
    <p:extLst>
      <p:ext uri="{BB962C8B-B14F-4D97-AF65-F5344CB8AC3E}">
        <p14:creationId xmlns:p14="http://schemas.microsoft.com/office/powerpoint/2010/main" val="926126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rPr>
              <a:t>History</a:t>
            </a:r>
            <a:endParaRPr lang="en-US" b="1" dirty="0">
              <a:solidFill>
                <a:schemeClr val="tx1"/>
              </a:solidFill>
            </a:endParaRPr>
          </a:p>
        </p:txBody>
      </p:sp>
      <p:sp>
        <p:nvSpPr>
          <p:cNvPr id="6" name="Content Placeholder 5"/>
          <p:cNvSpPr>
            <a:spLocks noGrp="1"/>
          </p:cNvSpPr>
          <p:nvPr>
            <p:ph idx="1"/>
          </p:nvPr>
        </p:nvSpPr>
        <p:spPr>
          <a:xfrm>
            <a:off x="76200" y="2248347"/>
            <a:ext cx="8991599" cy="3877815"/>
          </a:xfrm>
        </p:spPr>
        <p:txBody>
          <a:bodyPr>
            <a:noAutofit/>
          </a:bodyPr>
          <a:lstStyle/>
          <a:p>
            <a:r>
              <a:rPr lang="en-US" sz="3200" b="1" dirty="0" smtClean="0">
                <a:solidFill>
                  <a:schemeClr val="tx1"/>
                </a:solidFill>
              </a:rPr>
              <a:t>1886 GAR convinced Territorial Legislature in Bismarck to construct </a:t>
            </a:r>
            <a:r>
              <a:rPr lang="en-US" sz="3200" b="1" dirty="0">
                <a:solidFill>
                  <a:schemeClr val="tx1"/>
                </a:solidFill>
              </a:rPr>
              <a:t>s</a:t>
            </a:r>
            <a:r>
              <a:rPr lang="en-US" sz="3200" b="1" dirty="0" smtClean="0">
                <a:solidFill>
                  <a:schemeClr val="tx1"/>
                </a:solidFill>
              </a:rPr>
              <a:t>oldiers </a:t>
            </a:r>
            <a:r>
              <a:rPr lang="en-US" sz="3200" b="1" dirty="0">
                <a:solidFill>
                  <a:schemeClr val="tx1"/>
                </a:solidFill>
              </a:rPr>
              <a:t>h</a:t>
            </a:r>
            <a:r>
              <a:rPr lang="en-US" sz="3200" b="1" dirty="0" smtClean="0">
                <a:solidFill>
                  <a:schemeClr val="tx1"/>
                </a:solidFill>
              </a:rPr>
              <a:t>ome</a:t>
            </a:r>
          </a:p>
          <a:p>
            <a:r>
              <a:rPr lang="en-US" sz="3200" b="1" dirty="0" smtClean="0">
                <a:solidFill>
                  <a:schemeClr val="tx1"/>
                </a:solidFill>
              </a:rPr>
              <a:t>Territorial Governor Church vetoed</a:t>
            </a:r>
          </a:p>
          <a:p>
            <a:r>
              <a:rPr lang="en-US" sz="3200" b="1" dirty="0" smtClean="0">
                <a:solidFill>
                  <a:schemeClr val="tx1"/>
                </a:solidFill>
              </a:rPr>
              <a:t>1889  GAR brought </a:t>
            </a:r>
            <a:r>
              <a:rPr lang="en-US" sz="3200" b="1" dirty="0">
                <a:solidFill>
                  <a:schemeClr val="tx1"/>
                </a:solidFill>
              </a:rPr>
              <a:t>n</a:t>
            </a:r>
            <a:r>
              <a:rPr lang="en-US" sz="3200" b="1" dirty="0" smtClean="0">
                <a:solidFill>
                  <a:schemeClr val="tx1"/>
                </a:solidFill>
              </a:rPr>
              <a:t>ew </a:t>
            </a:r>
            <a:r>
              <a:rPr lang="en-US" sz="3200" b="1" dirty="0">
                <a:solidFill>
                  <a:schemeClr val="tx1"/>
                </a:solidFill>
              </a:rPr>
              <a:t>b</a:t>
            </a:r>
            <a:r>
              <a:rPr lang="en-US" sz="3200" b="1" dirty="0" smtClean="0">
                <a:solidFill>
                  <a:schemeClr val="tx1"/>
                </a:solidFill>
              </a:rPr>
              <a:t>ill </a:t>
            </a:r>
            <a:r>
              <a:rPr lang="en-US" sz="3200" b="1" dirty="0">
                <a:solidFill>
                  <a:schemeClr val="tx1"/>
                </a:solidFill>
              </a:rPr>
              <a:t>f</a:t>
            </a:r>
            <a:r>
              <a:rPr lang="en-US" sz="3200" b="1" dirty="0" smtClean="0">
                <a:solidFill>
                  <a:schemeClr val="tx1"/>
                </a:solidFill>
              </a:rPr>
              <a:t>orward to </a:t>
            </a:r>
            <a:r>
              <a:rPr lang="en-US" sz="3200" b="1" dirty="0">
                <a:solidFill>
                  <a:schemeClr val="tx1"/>
                </a:solidFill>
              </a:rPr>
              <a:t>the Territorial Legislature </a:t>
            </a:r>
            <a:endParaRPr lang="en-US" sz="3200" b="1" dirty="0" smtClean="0">
              <a:solidFill>
                <a:schemeClr val="tx1"/>
              </a:solidFill>
            </a:endParaRPr>
          </a:p>
          <a:p>
            <a:r>
              <a:rPr lang="en-US" sz="3200" b="1" dirty="0" smtClean="0">
                <a:solidFill>
                  <a:schemeClr val="tx1"/>
                </a:solidFill>
              </a:rPr>
              <a:t>Governor Church vetoed </a:t>
            </a:r>
            <a:r>
              <a:rPr lang="en-US" sz="3200" b="1" dirty="0">
                <a:solidFill>
                  <a:schemeClr val="tx1"/>
                </a:solidFill>
              </a:rPr>
              <a:t>a</a:t>
            </a:r>
            <a:r>
              <a:rPr lang="en-US" sz="3200" b="1" dirty="0" smtClean="0">
                <a:solidFill>
                  <a:schemeClr val="tx1"/>
                </a:solidFill>
              </a:rPr>
              <a:t>gain</a:t>
            </a:r>
          </a:p>
          <a:p>
            <a:r>
              <a:rPr lang="en-US" sz="3200" b="1" dirty="0" smtClean="0">
                <a:solidFill>
                  <a:schemeClr val="tx1"/>
                </a:solidFill>
              </a:rPr>
              <a:t>Legislature overrode </a:t>
            </a:r>
            <a:r>
              <a:rPr lang="en-US" sz="3200" b="1" dirty="0">
                <a:solidFill>
                  <a:schemeClr val="tx1"/>
                </a:solidFill>
              </a:rPr>
              <a:t>v</a:t>
            </a:r>
            <a:r>
              <a:rPr lang="en-US" sz="3200" b="1" dirty="0" smtClean="0">
                <a:solidFill>
                  <a:schemeClr val="tx1"/>
                </a:solidFill>
              </a:rPr>
              <a:t>eto and appropriated $45,000</a:t>
            </a:r>
            <a:endParaRPr lang="en-US" sz="3200" b="1" dirty="0">
              <a:solidFill>
                <a:schemeClr val="tx1"/>
              </a:solidFill>
            </a:endParaRPr>
          </a:p>
        </p:txBody>
      </p:sp>
    </p:spTree>
    <p:extLst>
      <p:ext uri="{BB962C8B-B14F-4D97-AF65-F5344CB8AC3E}">
        <p14:creationId xmlns:p14="http://schemas.microsoft.com/office/powerpoint/2010/main" val="1188139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solidFill>
              </a:rPr>
              <a:t>Michael J. Fitzmaurice State Veterans Home Endowment</a:t>
            </a:r>
          </a:p>
        </p:txBody>
      </p:sp>
      <p:sp>
        <p:nvSpPr>
          <p:cNvPr id="4" name="Content Placeholder 3"/>
          <p:cNvSpPr>
            <a:spLocks noGrp="1"/>
          </p:cNvSpPr>
          <p:nvPr>
            <p:ph idx="1"/>
          </p:nvPr>
        </p:nvSpPr>
        <p:spPr/>
        <p:txBody>
          <a:bodyPr/>
          <a:lstStyle/>
          <a:p>
            <a:r>
              <a:rPr lang="en-US" sz="3200" b="1" dirty="0" smtClean="0">
                <a:solidFill>
                  <a:schemeClr val="tx1"/>
                </a:solidFill>
              </a:rPr>
              <a:t>Fear of reduced </a:t>
            </a:r>
            <a:r>
              <a:rPr lang="en-US" sz="3200" b="1" dirty="0">
                <a:solidFill>
                  <a:schemeClr val="tx1"/>
                </a:solidFill>
              </a:rPr>
              <a:t>f</a:t>
            </a:r>
            <a:r>
              <a:rPr lang="en-US" sz="3200" b="1" dirty="0" smtClean="0">
                <a:solidFill>
                  <a:schemeClr val="tx1"/>
                </a:solidFill>
              </a:rPr>
              <a:t>unds from the federal government</a:t>
            </a:r>
          </a:p>
          <a:p>
            <a:r>
              <a:rPr lang="en-US" sz="3200" b="1" dirty="0" smtClean="0">
                <a:solidFill>
                  <a:schemeClr val="tx1"/>
                </a:solidFill>
              </a:rPr>
              <a:t>Veterans healthcare needs continue to grow</a:t>
            </a:r>
          </a:p>
          <a:p>
            <a:endParaRPr lang="en-US" dirty="0" smtClean="0"/>
          </a:p>
          <a:p>
            <a:pPr lvl="1"/>
            <a:endParaRPr lang="en-US" dirty="0"/>
          </a:p>
        </p:txBody>
      </p:sp>
    </p:spTree>
    <p:extLst>
      <p:ext uri="{BB962C8B-B14F-4D97-AF65-F5344CB8AC3E}">
        <p14:creationId xmlns:p14="http://schemas.microsoft.com/office/powerpoint/2010/main" val="2705902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tx1"/>
                </a:solidFill>
              </a:rPr>
              <a:t>Near Term Needs</a:t>
            </a:r>
            <a:endParaRPr lang="en-US" sz="4400" b="1" dirty="0">
              <a:solidFill>
                <a:schemeClr val="tx1"/>
              </a:solidFill>
            </a:endParaRPr>
          </a:p>
        </p:txBody>
      </p:sp>
      <p:sp>
        <p:nvSpPr>
          <p:cNvPr id="4" name="Content Placeholder 3"/>
          <p:cNvSpPr>
            <a:spLocks noGrp="1"/>
          </p:cNvSpPr>
          <p:nvPr>
            <p:ph idx="1"/>
          </p:nvPr>
        </p:nvSpPr>
        <p:spPr/>
        <p:txBody>
          <a:bodyPr>
            <a:noAutofit/>
          </a:bodyPr>
          <a:lstStyle/>
          <a:p>
            <a:r>
              <a:rPr lang="en-US" sz="3200" b="1" dirty="0">
                <a:solidFill>
                  <a:schemeClr val="tx1"/>
                </a:solidFill>
              </a:rPr>
              <a:t>Robotics and new medical equipment ($1,000,000</a:t>
            </a:r>
            <a:r>
              <a:rPr lang="en-US" sz="3200" b="1" dirty="0" smtClean="0">
                <a:solidFill>
                  <a:schemeClr val="tx1"/>
                </a:solidFill>
              </a:rPr>
              <a:t>)</a:t>
            </a:r>
          </a:p>
          <a:p>
            <a:r>
              <a:rPr lang="en-US" sz="3200" b="1" dirty="0">
                <a:solidFill>
                  <a:schemeClr val="tx1"/>
                </a:solidFill>
              </a:rPr>
              <a:t>Columbarium ($150,000</a:t>
            </a:r>
            <a:r>
              <a:rPr lang="en-US" sz="3200" b="1" dirty="0" smtClean="0">
                <a:solidFill>
                  <a:schemeClr val="tx1"/>
                </a:solidFill>
              </a:rPr>
              <a:t>)</a:t>
            </a:r>
            <a:endParaRPr lang="en-US" sz="3200" b="1" dirty="0">
              <a:solidFill>
                <a:schemeClr val="tx1"/>
              </a:solidFill>
            </a:endParaRPr>
          </a:p>
          <a:p>
            <a:r>
              <a:rPr lang="en-US" sz="3200" b="1" dirty="0" smtClean="0">
                <a:solidFill>
                  <a:schemeClr val="tx1"/>
                </a:solidFill>
              </a:rPr>
              <a:t>Veterans </a:t>
            </a:r>
            <a:r>
              <a:rPr lang="en-US" sz="3200" b="1" dirty="0">
                <a:solidFill>
                  <a:schemeClr val="tx1"/>
                </a:solidFill>
              </a:rPr>
              <a:t>Memorial Garden ($200,000)</a:t>
            </a:r>
          </a:p>
          <a:p>
            <a:r>
              <a:rPr lang="en-US" sz="3200" b="1" dirty="0" smtClean="0">
                <a:solidFill>
                  <a:schemeClr val="tx1"/>
                </a:solidFill>
              </a:rPr>
              <a:t>Veterans and contributors recognition ($300,000)</a:t>
            </a:r>
            <a:endParaRPr lang="en-US" sz="3200" b="1" dirty="0">
              <a:solidFill>
                <a:schemeClr val="tx1"/>
              </a:solidFill>
            </a:endParaRPr>
          </a:p>
        </p:txBody>
      </p:sp>
    </p:spTree>
    <p:extLst>
      <p:ext uri="{BB962C8B-B14F-4D97-AF65-F5344CB8AC3E}">
        <p14:creationId xmlns:p14="http://schemas.microsoft.com/office/powerpoint/2010/main" val="1143270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solidFill>
              </a:rPr>
              <a:t>Michael J. Fitzmaurice State Veterans Home Endowment</a:t>
            </a:r>
          </a:p>
        </p:txBody>
      </p:sp>
      <p:sp>
        <p:nvSpPr>
          <p:cNvPr id="4" name="Content Placeholder 3"/>
          <p:cNvSpPr>
            <a:spLocks noGrp="1"/>
          </p:cNvSpPr>
          <p:nvPr>
            <p:ph idx="1"/>
          </p:nvPr>
        </p:nvSpPr>
        <p:spPr/>
        <p:txBody>
          <a:bodyPr>
            <a:normAutofit/>
          </a:bodyPr>
          <a:lstStyle/>
          <a:p>
            <a:r>
              <a:rPr lang="en-US" sz="3200" b="1" dirty="0"/>
              <a:t>I</a:t>
            </a:r>
            <a:r>
              <a:rPr lang="en-US" sz="3200" b="1" dirty="0" smtClean="0"/>
              <a:t>ncome for </a:t>
            </a:r>
            <a:r>
              <a:rPr lang="en-US" sz="3200" b="1" dirty="0"/>
              <a:t>activities, programs, and equipment to enhance the quality of life for the residents </a:t>
            </a:r>
            <a:endParaRPr lang="en-US" sz="3200" b="1" dirty="0" smtClean="0"/>
          </a:p>
          <a:p>
            <a:r>
              <a:rPr lang="en-US" sz="3200" b="1" dirty="0" smtClean="0"/>
              <a:t>Utilize South Dakota Community Foundation</a:t>
            </a:r>
          </a:p>
          <a:p>
            <a:endParaRPr lang="en-US" dirty="0"/>
          </a:p>
          <a:p>
            <a:endParaRPr lang="en-US" dirty="0" smtClean="0"/>
          </a:p>
          <a:p>
            <a:endParaRPr lang="en-US" dirty="0" smtClean="0"/>
          </a:p>
          <a:p>
            <a:pPr lvl="1"/>
            <a:endParaRPr lang="en-US" dirty="0"/>
          </a:p>
        </p:txBody>
      </p:sp>
    </p:spTree>
    <p:extLst>
      <p:ext uri="{BB962C8B-B14F-4D97-AF65-F5344CB8AC3E}">
        <p14:creationId xmlns:p14="http://schemas.microsoft.com/office/powerpoint/2010/main" val="1490730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56263" cy="1295400"/>
          </a:xfrm>
        </p:spPr>
        <p:txBody>
          <a:bodyPr/>
          <a:lstStyle/>
          <a:p>
            <a:r>
              <a:rPr lang="en-US" b="1" dirty="0" smtClean="0">
                <a:solidFill>
                  <a:schemeClr val="tx1"/>
                </a:solidFill>
              </a:rPr>
              <a:t>Endowment Team</a:t>
            </a:r>
            <a:endParaRPr lang="en-US" b="1" dirty="0">
              <a:solidFill>
                <a:schemeClr val="tx1"/>
              </a:solidFill>
            </a:endParaRPr>
          </a:p>
        </p:txBody>
      </p:sp>
      <p:sp>
        <p:nvSpPr>
          <p:cNvPr id="4" name="Content Placeholder 3"/>
          <p:cNvSpPr>
            <a:spLocks noGrp="1"/>
          </p:cNvSpPr>
          <p:nvPr>
            <p:ph idx="1"/>
          </p:nvPr>
        </p:nvSpPr>
        <p:spPr>
          <a:xfrm>
            <a:off x="533400" y="2249129"/>
            <a:ext cx="7745505" cy="3877815"/>
          </a:xfrm>
        </p:spPr>
        <p:txBody>
          <a:bodyPr>
            <a:normAutofit/>
          </a:bodyPr>
          <a:lstStyle/>
          <a:p>
            <a:endParaRPr lang="en-US" dirty="0" smtClean="0"/>
          </a:p>
          <a:p>
            <a:endParaRPr lang="en-US" dirty="0" smtClean="0"/>
          </a:p>
          <a:p>
            <a:pPr lvl="1"/>
            <a:endParaRPr lang="en-US" dirty="0"/>
          </a:p>
        </p:txBody>
      </p:sp>
      <p:graphicFrame>
        <p:nvGraphicFramePr>
          <p:cNvPr id="10" name="Diagram 9"/>
          <p:cNvGraphicFramePr/>
          <p:nvPr>
            <p:extLst>
              <p:ext uri="{D42A27DB-BD31-4B8C-83A1-F6EECF244321}">
                <p14:modId xmlns:p14="http://schemas.microsoft.com/office/powerpoint/2010/main" val="2043785825"/>
              </p:ext>
            </p:extLst>
          </p:nvPr>
        </p:nvGraphicFramePr>
        <p:xfrm>
          <a:off x="457200" y="1371600"/>
          <a:ext cx="81534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23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381000"/>
            <a:ext cx="6096000" cy="1371600"/>
          </a:xfrm>
        </p:spPr>
        <p:txBody>
          <a:bodyPr/>
          <a:lstStyle/>
          <a:p>
            <a:pPr eaLnBrk="1" hangingPunct="1"/>
            <a:r>
              <a:rPr lang="en-US" altLang="en-US" b="1" dirty="0" smtClean="0">
                <a:solidFill>
                  <a:schemeClr val="tx1"/>
                </a:solidFill>
                <a:latin typeface="Times New Roman" pitchFamily="18" charset="0"/>
                <a:cs typeface="Times New Roman" pitchFamily="18" charset="0"/>
              </a:rPr>
              <a:t>2014 Endowment Timeline</a:t>
            </a: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endParaRPr lang="en-US" altLang="en-US" sz="2600" dirty="0" smtClean="0"/>
          </a:p>
        </p:txBody>
      </p:sp>
      <p:sp>
        <p:nvSpPr>
          <p:cNvPr id="2051" name="Content Placeholder 2"/>
          <p:cNvSpPr>
            <a:spLocks noGrp="1"/>
          </p:cNvSpPr>
          <p:nvPr>
            <p:ph idx="1"/>
          </p:nvPr>
        </p:nvSpPr>
        <p:spPr>
          <a:xfrm>
            <a:off x="1066800" y="3497263"/>
            <a:ext cx="9144000" cy="5334000"/>
          </a:xfrm>
        </p:spPr>
        <p:txBody>
          <a:bodyPr/>
          <a:lstStyle/>
          <a:p>
            <a:pPr eaLnBrk="1" hangingPunct="1">
              <a:buFontTx/>
              <a:buNone/>
            </a:pPr>
            <a:endParaRPr lang="en-US" altLang="en-US" sz="2000" dirty="0" smtClean="0">
              <a:latin typeface="Times New Roman" pitchFamily="18" charset="0"/>
              <a:cs typeface="Times New Roman" pitchFamily="18" charset="0"/>
            </a:endParaRPr>
          </a:p>
          <a:p>
            <a:pPr eaLnBrk="1" hangingPunct="1">
              <a:buFontTx/>
              <a:buNone/>
            </a:pPr>
            <a:endParaRPr lang="en-US" altLang="en-US" sz="2000" dirty="0" smtClean="0">
              <a:latin typeface="Times New Roman" pitchFamily="18" charset="0"/>
              <a:cs typeface="Times New Roman" pitchFamily="18" charset="0"/>
            </a:endParaRPr>
          </a:p>
        </p:txBody>
      </p:sp>
      <p:sp>
        <p:nvSpPr>
          <p:cNvPr id="4" name="Freeform 3"/>
          <p:cNvSpPr/>
          <p:nvPr/>
        </p:nvSpPr>
        <p:spPr>
          <a:xfrm rot="19940449">
            <a:off x="-358775" y="3711575"/>
            <a:ext cx="9852025" cy="407988"/>
          </a:xfrm>
          <a:custGeom>
            <a:avLst/>
            <a:gdLst>
              <a:gd name="connsiteX0" fmla="*/ 0 w 8382000"/>
              <a:gd name="connsiteY0" fmla="*/ 102108 h 408432"/>
              <a:gd name="connsiteX1" fmla="*/ 8114285 w 8382000"/>
              <a:gd name="connsiteY1" fmla="*/ 102108 h 408432"/>
              <a:gd name="connsiteX2" fmla="*/ 8114285 w 8382000"/>
              <a:gd name="connsiteY2" fmla="*/ 0 h 408432"/>
              <a:gd name="connsiteX3" fmla="*/ 8382000 w 8382000"/>
              <a:gd name="connsiteY3" fmla="*/ 204216 h 408432"/>
              <a:gd name="connsiteX4" fmla="*/ 8114285 w 8382000"/>
              <a:gd name="connsiteY4" fmla="*/ 408432 h 408432"/>
              <a:gd name="connsiteX5" fmla="*/ 8114285 w 8382000"/>
              <a:gd name="connsiteY5" fmla="*/ 306324 h 408432"/>
              <a:gd name="connsiteX6" fmla="*/ 0 w 8382000"/>
              <a:gd name="connsiteY6" fmla="*/ 306324 h 408432"/>
              <a:gd name="connsiteX7" fmla="*/ 0 w 8382000"/>
              <a:gd name="connsiteY7" fmla="*/ 102108 h 40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0" h="408432">
                <a:moveTo>
                  <a:pt x="0" y="102108"/>
                </a:moveTo>
                <a:lnTo>
                  <a:pt x="8114285" y="102108"/>
                </a:lnTo>
                <a:lnTo>
                  <a:pt x="8114285" y="0"/>
                </a:lnTo>
                <a:lnTo>
                  <a:pt x="8382000" y="204216"/>
                </a:lnTo>
                <a:lnTo>
                  <a:pt x="8114285" y="408432"/>
                </a:lnTo>
                <a:lnTo>
                  <a:pt x="8114285" y="306324"/>
                </a:lnTo>
                <a:lnTo>
                  <a:pt x="0" y="306324"/>
                </a:lnTo>
                <a:lnTo>
                  <a:pt x="0" y="10210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p:cNvCxnSpPr/>
          <p:nvPr/>
        </p:nvCxnSpPr>
        <p:spPr>
          <a:xfrm>
            <a:off x="6553200" y="2286000"/>
            <a:ext cx="1025236" cy="1157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59" name="TextBox 14"/>
          <p:cNvSpPr txBox="1">
            <a:spLocks noChangeArrowheads="1"/>
          </p:cNvSpPr>
          <p:nvPr/>
        </p:nvSpPr>
        <p:spPr bwMode="auto">
          <a:xfrm>
            <a:off x="152400" y="4503905"/>
            <a:ext cx="121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Kick Off Gala at Mansion</a:t>
            </a:r>
          </a:p>
        </p:txBody>
      </p:sp>
      <p:sp>
        <p:nvSpPr>
          <p:cNvPr id="2060" name="TextBox 27"/>
          <p:cNvSpPr txBox="1">
            <a:spLocks noChangeArrowheads="1"/>
          </p:cNvSpPr>
          <p:nvPr/>
        </p:nvSpPr>
        <p:spPr bwMode="auto">
          <a:xfrm>
            <a:off x="3836699" y="2038350"/>
            <a:ext cx="27165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$500 Plate Dinner – 2 Medal of Honor Guests</a:t>
            </a:r>
          </a:p>
        </p:txBody>
      </p:sp>
      <p:sp>
        <p:nvSpPr>
          <p:cNvPr id="2061" name="TextBox 28"/>
          <p:cNvSpPr txBox="1">
            <a:spLocks noChangeArrowheads="1"/>
          </p:cNvSpPr>
          <p:nvPr/>
        </p:nvSpPr>
        <p:spPr bwMode="auto">
          <a:xfrm>
            <a:off x="6934200" y="3505200"/>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August 2014</a:t>
            </a:r>
          </a:p>
        </p:txBody>
      </p:sp>
      <p:sp>
        <p:nvSpPr>
          <p:cNvPr id="2074" name="TextBox 27"/>
          <p:cNvSpPr txBox="1">
            <a:spLocks noChangeArrowheads="1"/>
          </p:cNvSpPr>
          <p:nvPr/>
        </p:nvSpPr>
        <p:spPr bwMode="auto">
          <a:xfrm>
            <a:off x="762000" y="2819400"/>
            <a:ext cx="335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Conduct Follow Up Meetings with Guests at Gala</a:t>
            </a:r>
          </a:p>
        </p:txBody>
      </p:sp>
      <p:cxnSp>
        <p:nvCxnSpPr>
          <p:cNvPr id="43" name="Straight Arrow Connector 42"/>
          <p:cNvCxnSpPr/>
          <p:nvPr/>
        </p:nvCxnSpPr>
        <p:spPr>
          <a:xfrm>
            <a:off x="3654641" y="3705255"/>
            <a:ext cx="920318" cy="11977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76" name="TextBox 28"/>
          <p:cNvSpPr txBox="1">
            <a:spLocks noChangeArrowheads="1"/>
          </p:cNvSpPr>
          <p:nvPr/>
        </p:nvSpPr>
        <p:spPr bwMode="auto">
          <a:xfrm>
            <a:off x="3836699" y="5011737"/>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May-July 2014</a:t>
            </a:r>
          </a:p>
        </p:txBody>
      </p:sp>
      <p:sp>
        <p:nvSpPr>
          <p:cNvPr id="2077" name="TextBox 28"/>
          <p:cNvSpPr txBox="1">
            <a:spLocks noChangeArrowheads="1"/>
          </p:cNvSpPr>
          <p:nvPr/>
        </p:nvSpPr>
        <p:spPr bwMode="auto">
          <a:xfrm>
            <a:off x="1579418" y="6324559"/>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May 2014</a:t>
            </a:r>
          </a:p>
        </p:txBody>
      </p:sp>
      <p:cxnSp>
        <p:nvCxnSpPr>
          <p:cNvPr id="36" name="Straight Arrow Connector 35"/>
          <p:cNvCxnSpPr/>
          <p:nvPr/>
        </p:nvCxnSpPr>
        <p:spPr>
          <a:xfrm>
            <a:off x="1371600" y="5101418"/>
            <a:ext cx="920318" cy="11977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804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381000"/>
            <a:ext cx="6096000" cy="1371600"/>
          </a:xfrm>
        </p:spPr>
        <p:txBody>
          <a:bodyPr/>
          <a:lstStyle/>
          <a:p>
            <a:pPr eaLnBrk="1" hangingPunct="1"/>
            <a:r>
              <a:rPr lang="en-US" altLang="en-US" b="1" dirty="0" smtClean="0">
                <a:solidFill>
                  <a:schemeClr val="tx1"/>
                </a:solidFill>
                <a:latin typeface="Times New Roman" pitchFamily="18" charset="0"/>
                <a:cs typeface="Times New Roman" pitchFamily="18" charset="0"/>
              </a:rPr>
              <a:t>2015 Endowment Timeline</a:t>
            </a: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endParaRPr lang="en-US" altLang="en-US" sz="2600" dirty="0" smtClean="0"/>
          </a:p>
        </p:txBody>
      </p:sp>
      <p:sp>
        <p:nvSpPr>
          <p:cNvPr id="4" name="Freeform 3"/>
          <p:cNvSpPr/>
          <p:nvPr/>
        </p:nvSpPr>
        <p:spPr>
          <a:xfrm rot="19940449">
            <a:off x="-358775" y="3711575"/>
            <a:ext cx="9852025" cy="407988"/>
          </a:xfrm>
          <a:custGeom>
            <a:avLst/>
            <a:gdLst>
              <a:gd name="connsiteX0" fmla="*/ 0 w 8382000"/>
              <a:gd name="connsiteY0" fmla="*/ 102108 h 408432"/>
              <a:gd name="connsiteX1" fmla="*/ 8114285 w 8382000"/>
              <a:gd name="connsiteY1" fmla="*/ 102108 h 408432"/>
              <a:gd name="connsiteX2" fmla="*/ 8114285 w 8382000"/>
              <a:gd name="connsiteY2" fmla="*/ 0 h 408432"/>
              <a:gd name="connsiteX3" fmla="*/ 8382000 w 8382000"/>
              <a:gd name="connsiteY3" fmla="*/ 204216 h 408432"/>
              <a:gd name="connsiteX4" fmla="*/ 8114285 w 8382000"/>
              <a:gd name="connsiteY4" fmla="*/ 408432 h 408432"/>
              <a:gd name="connsiteX5" fmla="*/ 8114285 w 8382000"/>
              <a:gd name="connsiteY5" fmla="*/ 306324 h 408432"/>
              <a:gd name="connsiteX6" fmla="*/ 0 w 8382000"/>
              <a:gd name="connsiteY6" fmla="*/ 306324 h 408432"/>
              <a:gd name="connsiteX7" fmla="*/ 0 w 8382000"/>
              <a:gd name="connsiteY7" fmla="*/ 102108 h 40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0" h="408432">
                <a:moveTo>
                  <a:pt x="0" y="102108"/>
                </a:moveTo>
                <a:lnTo>
                  <a:pt x="8114285" y="102108"/>
                </a:lnTo>
                <a:lnTo>
                  <a:pt x="8114285" y="0"/>
                </a:lnTo>
                <a:lnTo>
                  <a:pt x="8382000" y="204216"/>
                </a:lnTo>
                <a:lnTo>
                  <a:pt x="8114285" y="408432"/>
                </a:lnTo>
                <a:lnTo>
                  <a:pt x="8114285" y="306324"/>
                </a:lnTo>
                <a:lnTo>
                  <a:pt x="0" y="306324"/>
                </a:lnTo>
                <a:lnTo>
                  <a:pt x="0" y="10210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62" name="TextBox 29"/>
          <p:cNvSpPr txBox="1">
            <a:spLocks noChangeArrowheads="1"/>
          </p:cNvSpPr>
          <p:nvPr/>
        </p:nvSpPr>
        <p:spPr bwMode="auto">
          <a:xfrm>
            <a:off x="457200" y="3208549"/>
            <a:ext cx="2476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Host Events in 100 Communities </a:t>
            </a:r>
          </a:p>
        </p:txBody>
      </p:sp>
      <p:sp>
        <p:nvSpPr>
          <p:cNvPr id="2063" name="TextBox 30"/>
          <p:cNvSpPr txBox="1">
            <a:spLocks noChangeArrowheads="1"/>
          </p:cNvSpPr>
          <p:nvPr/>
        </p:nvSpPr>
        <p:spPr bwMode="auto">
          <a:xfrm>
            <a:off x="1695450" y="5715000"/>
            <a:ext cx="4494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September 2014 – February 2015</a:t>
            </a:r>
          </a:p>
        </p:txBody>
      </p:sp>
      <p:sp>
        <p:nvSpPr>
          <p:cNvPr id="2064" name="TextBox 37"/>
          <p:cNvSpPr txBox="1">
            <a:spLocks noChangeArrowheads="1"/>
          </p:cNvSpPr>
          <p:nvPr/>
        </p:nvSpPr>
        <p:spPr bwMode="auto">
          <a:xfrm>
            <a:off x="3027578" y="2178567"/>
            <a:ext cx="3065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Construction Complete </a:t>
            </a:r>
          </a:p>
        </p:txBody>
      </p:sp>
      <p:sp>
        <p:nvSpPr>
          <p:cNvPr id="2065" name="TextBox 38"/>
          <p:cNvSpPr txBox="1">
            <a:spLocks noChangeArrowheads="1"/>
          </p:cNvSpPr>
          <p:nvPr/>
        </p:nvSpPr>
        <p:spPr bwMode="auto">
          <a:xfrm>
            <a:off x="6553200" y="3916435"/>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November 2015</a:t>
            </a:r>
          </a:p>
        </p:txBody>
      </p:sp>
      <p:cxnSp>
        <p:nvCxnSpPr>
          <p:cNvPr id="30" name="Straight Arrow Connector 29"/>
          <p:cNvCxnSpPr/>
          <p:nvPr/>
        </p:nvCxnSpPr>
        <p:spPr>
          <a:xfrm>
            <a:off x="5677045" y="2629917"/>
            <a:ext cx="1025236" cy="1157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68682" y="4237843"/>
            <a:ext cx="1025236" cy="1157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666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381000"/>
            <a:ext cx="6096000" cy="1371600"/>
          </a:xfrm>
        </p:spPr>
        <p:txBody>
          <a:bodyPr/>
          <a:lstStyle/>
          <a:p>
            <a:pPr eaLnBrk="1" hangingPunct="1"/>
            <a:r>
              <a:rPr lang="en-US" altLang="en-US" b="1" dirty="0" smtClean="0">
                <a:solidFill>
                  <a:schemeClr val="tx1"/>
                </a:solidFill>
                <a:latin typeface="Times New Roman" pitchFamily="18" charset="0"/>
                <a:cs typeface="Times New Roman" pitchFamily="18" charset="0"/>
              </a:rPr>
              <a:t>2016 Endowment Timeline</a:t>
            </a: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endParaRPr lang="en-US" altLang="en-US" sz="2600" dirty="0" smtClean="0"/>
          </a:p>
        </p:txBody>
      </p:sp>
      <p:sp>
        <p:nvSpPr>
          <p:cNvPr id="2051" name="Content Placeholder 2"/>
          <p:cNvSpPr>
            <a:spLocks noGrp="1"/>
          </p:cNvSpPr>
          <p:nvPr>
            <p:ph idx="1"/>
          </p:nvPr>
        </p:nvSpPr>
        <p:spPr>
          <a:xfrm>
            <a:off x="1066800" y="3497263"/>
            <a:ext cx="9144000" cy="5334000"/>
          </a:xfrm>
        </p:spPr>
        <p:txBody>
          <a:bodyPr/>
          <a:lstStyle/>
          <a:p>
            <a:pPr eaLnBrk="1" hangingPunct="1">
              <a:buFontTx/>
              <a:buNone/>
            </a:pPr>
            <a:endParaRPr lang="en-US" altLang="en-US" sz="2000" dirty="0" smtClean="0">
              <a:latin typeface="Times New Roman" pitchFamily="18" charset="0"/>
              <a:cs typeface="Times New Roman" pitchFamily="18" charset="0"/>
            </a:endParaRPr>
          </a:p>
          <a:p>
            <a:pPr eaLnBrk="1" hangingPunct="1">
              <a:buFontTx/>
              <a:buNone/>
            </a:pPr>
            <a:endParaRPr lang="en-US" altLang="en-US" sz="2000" dirty="0" smtClean="0">
              <a:latin typeface="Times New Roman" pitchFamily="18" charset="0"/>
              <a:cs typeface="Times New Roman" pitchFamily="18" charset="0"/>
            </a:endParaRPr>
          </a:p>
        </p:txBody>
      </p:sp>
      <p:sp>
        <p:nvSpPr>
          <p:cNvPr id="4" name="Freeform 3"/>
          <p:cNvSpPr/>
          <p:nvPr/>
        </p:nvSpPr>
        <p:spPr>
          <a:xfrm rot="19940449">
            <a:off x="-358775" y="3711575"/>
            <a:ext cx="9852025" cy="407988"/>
          </a:xfrm>
          <a:custGeom>
            <a:avLst/>
            <a:gdLst>
              <a:gd name="connsiteX0" fmla="*/ 0 w 8382000"/>
              <a:gd name="connsiteY0" fmla="*/ 102108 h 408432"/>
              <a:gd name="connsiteX1" fmla="*/ 8114285 w 8382000"/>
              <a:gd name="connsiteY1" fmla="*/ 102108 h 408432"/>
              <a:gd name="connsiteX2" fmla="*/ 8114285 w 8382000"/>
              <a:gd name="connsiteY2" fmla="*/ 0 h 408432"/>
              <a:gd name="connsiteX3" fmla="*/ 8382000 w 8382000"/>
              <a:gd name="connsiteY3" fmla="*/ 204216 h 408432"/>
              <a:gd name="connsiteX4" fmla="*/ 8114285 w 8382000"/>
              <a:gd name="connsiteY4" fmla="*/ 408432 h 408432"/>
              <a:gd name="connsiteX5" fmla="*/ 8114285 w 8382000"/>
              <a:gd name="connsiteY5" fmla="*/ 306324 h 408432"/>
              <a:gd name="connsiteX6" fmla="*/ 0 w 8382000"/>
              <a:gd name="connsiteY6" fmla="*/ 306324 h 408432"/>
              <a:gd name="connsiteX7" fmla="*/ 0 w 8382000"/>
              <a:gd name="connsiteY7" fmla="*/ 102108 h 40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0" h="408432">
                <a:moveTo>
                  <a:pt x="0" y="102108"/>
                </a:moveTo>
                <a:lnTo>
                  <a:pt x="8114285" y="102108"/>
                </a:lnTo>
                <a:lnTo>
                  <a:pt x="8114285" y="0"/>
                </a:lnTo>
                <a:lnTo>
                  <a:pt x="8382000" y="204216"/>
                </a:lnTo>
                <a:lnTo>
                  <a:pt x="8114285" y="408432"/>
                </a:lnTo>
                <a:lnTo>
                  <a:pt x="8114285" y="306324"/>
                </a:lnTo>
                <a:lnTo>
                  <a:pt x="0" y="306324"/>
                </a:lnTo>
                <a:lnTo>
                  <a:pt x="0" y="10210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66" name="TextBox 39"/>
          <p:cNvSpPr txBox="1">
            <a:spLocks noChangeArrowheads="1"/>
          </p:cNvSpPr>
          <p:nvPr/>
        </p:nvSpPr>
        <p:spPr bwMode="auto">
          <a:xfrm>
            <a:off x="554182" y="3073400"/>
            <a:ext cx="26843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Pre-Open House/Tour of Cemetery for Major Donors</a:t>
            </a:r>
          </a:p>
        </p:txBody>
      </p:sp>
      <p:sp>
        <p:nvSpPr>
          <p:cNvPr id="2067" name="TextBox 40"/>
          <p:cNvSpPr txBox="1">
            <a:spLocks noChangeArrowheads="1"/>
          </p:cNvSpPr>
          <p:nvPr/>
        </p:nvSpPr>
        <p:spPr bwMode="auto">
          <a:xfrm>
            <a:off x="2667000" y="5695054"/>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April 2016</a:t>
            </a:r>
          </a:p>
        </p:txBody>
      </p:sp>
      <p:sp>
        <p:nvSpPr>
          <p:cNvPr id="2069" name="TextBox 42"/>
          <p:cNvSpPr txBox="1">
            <a:spLocks noChangeArrowheads="1"/>
          </p:cNvSpPr>
          <p:nvPr/>
        </p:nvSpPr>
        <p:spPr bwMode="auto">
          <a:xfrm>
            <a:off x="3429000" y="2497137"/>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Open House</a:t>
            </a:r>
          </a:p>
        </p:txBody>
      </p:sp>
      <p:sp>
        <p:nvSpPr>
          <p:cNvPr id="2070" name="TextBox 43"/>
          <p:cNvSpPr txBox="1">
            <a:spLocks noChangeArrowheads="1"/>
          </p:cNvSpPr>
          <p:nvPr/>
        </p:nvSpPr>
        <p:spPr bwMode="auto">
          <a:xfrm>
            <a:off x="5669973" y="4340104"/>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May 2016</a:t>
            </a:r>
          </a:p>
        </p:txBody>
      </p:sp>
      <p:cxnSp>
        <p:nvCxnSpPr>
          <p:cNvPr id="29" name="Straight Arrow Connector 28"/>
          <p:cNvCxnSpPr/>
          <p:nvPr/>
        </p:nvCxnSpPr>
        <p:spPr>
          <a:xfrm>
            <a:off x="2268682" y="4237843"/>
            <a:ext cx="1025236" cy="1157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914900" y="2957549"/>
            <a:ext cx="1025236" cy="1157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731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381000"/>
            <a:ext cx="6096000" cy="1371600"/>
          </a:xfrm>
        </p:spPr>
        <p:txBody>
          <a:bodyPr/>
          <a:lstStyle/>
          <a:p>
            <a:pPr eaLnBrk="1" hangingPunct="1"/>
            <a:r>
              <a:rPr lang="en-US" altLang="en-US" b="1" dirty="0" smtClean="0">
                <a:solidFill>
                  <a:schemeClr val="tx1"/>
                </a:solidFill>
                <a:latin typeface="Times New Roman" pitchFamily="18" charset="0"/>
                <a:cs typeface="Times New Roman" pitchFamily="18" charset="0"/>
              </a:rPr>
              <a:t>2018 Endowment Timeline</a:t>
            </a: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endParaRPr lang="en-US" altLang="en-US" sz="2600" dirty="0" smtClean="0"/>
          </a:p>
        </p:txBody>
      </p:sp>
      <p:sp>
        <p:nvSpPr>
          <p:cNvPr id="2051" name="Content Placeholder 2"/>
          <p:cNvSpPr>
            <a:spLocks noGrp="1"/>
          </p:cNvSpPr>
          <p:nvPr>
            <p:ph idx="1"/>
          </p:nvPr>
        </p:nvSpPr>
        <p:spPr>
          <a:xfrm>
            <a:off x="1066800" y="3497263"/>
            <a:ext cx="9144000" cy="5334000"/>
          </a:xfrm>
        </p:spPr>
        <p:txBody>
          <a:bodyPr/>
          <a:lstStyle/>
          <a:p>
            <a:pPr eaLnBrk="1" hangingPunct="1">
              <a:buFontTx/>
              <a:buNone/>
            </a:pPr>
            <a:endParaRPr lang="en-US" altLang="en-US" sz="2000" dirty="0" smtClean="0">
              <a:latin typeface="Times New Roman" pitchFamily="18" charset="0"/>
              <a:cs typeface="Times New Roman" pitchFamily="18" charset="0"/>
            </a:endParaRPr>
          </a:p>
          <a:p>
            <a:pPr eaLnBrk="1" hangingPunct="1">
              <a:buFontTx/>
              <a:buNone/>
            </a:pPr>
            <a:endParaRPr lang="en-US" altLang="en-US" sz="2000" dirty="0" smtClean="0">
              <a:latin typeface="Times New Roman" pitchFamily="18" charset="0"/>
              <a:cs typeface="Times New Roman" pitchFamily="18" charset="0"/>
            </a:endParaRPr>
          </a:p>
        </p:txBody>
      </p:sp>
      <p:sp>
        <p:nvSpPr>
          <p:cNvPr id="4" name="Freeform 3"/>
          <p:cNvSpPr/>
          <p:nvPr/>
        </p:nvSpPr>
        <p:spPr>
          <a:xfrm rot="19940449">
            <a:off x="-358775" y="3711575"/>
            <a:ext cx="9852025" cy="407988"/>
          </a:xfrm>
          <a:custGeom>
            <a:avLst/>
            <a:gdLst>
              <a:gd name="connsiteX0" fmla="*/ 0 w 8382000"/>
              <a:gd name="connsiteY0" fmla="*/ 102108 h 408432"/>
              <a:gd name="connsiteX1" fmla="*/ 8114285 w 8382000"/>
              <a:gd name="connsiteY1" fmla="*/ 102108 h 408432"/>
              <a:gd name="connsiteX2" fmla="*/ 8114285 w 8382000"/>
              <a:gd name="connsiteY2" fmla="*/ 0 h 408432"/>
              <a:gd name="connsiteX3" fmla="*/ 8382000 w 8382000"/>
              <a:gd name="connsiteY3" fmla="*/ 204216 h 408432"/>
              <a:gd name="connsiteX4" fmla="*/ 8114285 w 8382000"/>
              <a:gd name="connsiteY4" fmla="*/ 408432 h 408432"/>
              <a:gd name="connsiteX5" fmla="*/ 8114285 w 8382000"/>
              <a:gd name="connsiteY5" fmla="*/ 306324 h 408432"/>
              <a:gd name="connsiteX6" fmla="*/ 0 w 8382000"/>
              <a:gd name="connsiteY6" fmla="*/ 306324 h 408432"/>
              <a:gd name="connsiteX7" fmla="*/ 0 w 8382000"/>
              <a:gd name="connsiteY7" fmla="*/ 102108 h 40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0" h="408432">
                <a:moveTo>
                  <a:pt x="0" y="102108"/>
                </a:moveTo>
                <a:lnTo>
                  <a:pt x="8114285" y="102108"/>
                </a:lnTo>
                <a:lnTo>
                  <a:pt x="8114285" y="0"/>
                </a:lnTo>
                <a:lnTo>
                  <a:pt x="8382000" y="204216"/>
                </a:lnTo>
                <a:lnTo>
                  <a:pt x="8114285" y="408432"/>
                </a:lnTo>
                <a:lnTo>
                  <a:pt x="8114285" y="306324"/>
                </a:lnTo>
                <a:lnTo>
                  <a:pt x="0" y="306324"/>
                </a:lnTo>
                <a:lnTo>
                  <a:pt x="0" y="10210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71" name="TextBox 44"/>
          <p:cNvSpPr txBox="1">
            <a:spLocks noChangeArrowheads="1"/>
          </p:cNvSpPr>
          <p:nvPr/>
        </p:nvSpPr>
        <p:spPr bwMode="auto">
          <a:xfrm>
            <a:off x="1056408" y="3336155"/>
            <a:ext cx="22375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First Year to Tap Endowment</a:t>
            </a:r>
          </a:p>
        </p:txBody>
      </p:sp>
      <p:sp>
        <p:nvSpPr>
          <p:cNvPr id="2072" name="TextBox 45"/>
          <p:cNvSpPr txBox="1">
            <a:spLocks noChangeArrowheads="1"/>
          </p:cNvSpPr>
          <p:nvPr/>
        </p:nvSpPr>
        <p:spPr bwMode="auto">
          <a:xfrm>
            <a:off x="3293918" y="5943600"/>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2018</a:t>
            </a:r>
          </a:p>
        </p:txBody>
      </p:sp>
      <p:cxnSp>
        <p:nvCxnSpPr>
          <p:cNvPr id="29" name="Straight Arrow Connector 28"/>
          <p:cNvCxnSpPr/>
          <p:nvPr/>
        </p:nvCxnSpPr>
        <p:spPr>
          <a:xfrm>
            <a:off x="2268682" y="4237843"/>
            <a:ext cx="1025236" cy="1157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885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48018" y="228600"/>
            <a:ext cx="8458200" cy="6248400"/>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86513987"/>
              </p:ext>
            </p:extLst>
          </p:nvPr>
        </p:nvGraphicFramePr>
        <p:xfrm>
          <a:off x="685800" y="533404"/>
          <a:ext cx="7696200" cy="5791197"/>
        </p:xfrm>
        <a:graphic>
          <a:graphicData uri="http://schemas.openxmlformats.org/drawingml/2006/table">
            <a:tbl>
              <a:tblPr firstRow="1" bandRow="1">
                <a:tableStyleId>{00A15C55-8517-42AA-B614-E9B94910E393}</a:tableStyleId>
              </a:tblPr>
              <a:tblGrid>
                <a:gridCol w="1924050"/>
                <a:gridCol w="1924050"/>
                <a:gridCol w="1924050"/>
                <a:gridCol w="1924050"/>
              </a:tblGrid>
              <a:tr h="931917">
                <a:tc>
                  <a:txBody>
                    <a:bodyPr/>
                    <a:lstStyle/>
                    <a:p>
                      <a:r>
                        <a:rPr lang="en-US" dirty="0" smtClean="0"/>
                        <a:t>Gift</a:t>
                      </a:r>
                      <a:r>
                        <a:rPr lang="en-US" baseline="0" dirty="0" smtClean="0"/>
                        <a:t> Level</a:t>
                      </a:r>
                      <a:endParaRPr lang="en-US" dirty="0"/>
                    </a:p>
                  </a:txBody>
                  <a:tcPr/>
                </a:tc>
                <a:tc>
                  <a:txBody>
                    <a:bodyPr/>
                    <a:lstStyle/>
                    <a:p>
                      <a:r>
                        <a:rPr lang="en-US" dirty="0" smtClean="0"/>
                        <a:t># of Gifts</a:t>
                      </a:r>
                      <a:endParaRPr lang="en-US" dirty="0"/>
                    </a:p>
                  </a:txBody>
                  <a:tcPr/>
                </a:tc>
                <a:tc>
                  <a:txBody>
                    <a:bodyPr/>
                    <a:lstStyle/>
                    <a:p>
                      <a:r>
                        <a:rPr lang="en-US" dirty="0" smtClean="0"/>
                        <a:t># of Prospects</a:t>
                      </a:r>
                      <a:endParaRPr lang="en-US" dirty="0"/>
                    </a:p>
                  </a:txBody>
                  <a:tcPr/>
                </a:tc>
                <a:tc>
                  <a:txBody>
                    <a:bodyPr/>
                    <a:lstStyle/>
                    <a:p>
                      <a:r>
                        <a:rPr lang="en-US" dirty="0" smtClean="0"/>
                        <a:t>Amount</a:t>
                      </a:r>
                      <a:endParaRPr lang="en-US" dirty="0"/>
                    </a:p>
                  </a:txBody>
                  <a:tcPr/>
                </a:tc>
              </a:tr>
              <a:tr h="539920">
                <a:tc>
                  <a:txBody>
                    <a:bodyPr/>
                    <a:lstStyle/>
                    <a:p>
                      <a:r>
                        <a:rPr lang="en-US" dirty="0" smtClean="0"/>
                        <a:t>$500,000</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r>
                        <a:rPr lang="en-US" dirty="0" smtClean="0"/>
                        <a:t>$500,000</a:t>
                      </a:r>
                      <a:endParaRPr lang="en-US" dirty="0"/>
                    </a:p>
                  </a:txBody>
                  <a:tcPr/>
                </a:tc>
              </a:tr>
              <a:tr h="539920">
                <a:tc>
                  <a:txBody>
                    <a:bodyPr/>
                    <a:lstStyle/>
                    <a:p>
                      <a:r>
                        <a:rPr lang="en-US" dirty="0" smtClean="0"/>
                        <a:t>$250,000</a:t>
                      </a:r>
                      <a:endParaRPr lang="en-US" dirty="0"/>
                    </a:p>
                  </a:txBody>
                  <a:tcPr/>
                </a:tc>
                <a:tc>
                  <a:txBody>
                    <a:bodyPr/>
                    <a:lstStyle/>
                    <a:p>
                      <a:pPr algn="ctr"/>
                      <a:r>
                        <a:rPr lang="en-US" dirty="0" smtClean="0"/>
                        <a:t>2</a:t>
                      </a:r>
                      <a:endParaRPr lang="en-US" dirty="0"/>
                    </a:p>
                  </a:txBody>
                  <a:tcPr/>
                </a:tc>
                <a:tc>
                  <a:txBody>
                    <a:bodyPr/>
                    <a:lstStyle/>
                    <a:p>
                      <a:pPr algn="ctr"/>
                      <a:r>
                        <a:rPr lang="en-US" dirty="0" smtClean="0"/>
                        <a:t>6</a:t>
                      </a:r>
                      <a:endParaRPr lang="en-US" dirty="0"/>
                    </a:p>
                  </a:txBody>
                  <a:tcPr/>
                </a:tc>
                <a:tc>
                  <a:txBody>
                    <a:bodyPr/>
                    <a:lstStyle/>
                    <a:p>
                      <a:r>
                        <a:rPr lang="en-US" dirty="0" smtClean="0"/>
                        <a:t>$500,000</a:t>
                      </a:r>
                      <a:endParaRPr lang="en-US" dirty="0"/>
                    </a:p>
                  </a:txBody>
                  <a:tcPr/>
                </a:tc>
              </a:tr>
              <a:tr h="539920">
                <a:tc>
                  <a:txBody>
                    <a:bodyPr/>
                    <a:lstStyle/>
                    <a:p>
                      <a:r>
                        <a:rPr lang="en-US" dirty="0" smtClean="0"/>
                        <a:t>$100,000</a:t>
                      </a:r>
                      <a:endParaRPr lang="en-US" dirty="0"/>
                    </a:p>
                  </a:txBody>
                  <a:tcPr/>
                </a:tc>
                <a:tc>
                  <a:txBody>
                    <a:bodyPr/>
                    <a:lstStyle/>
                    <a:p>
                      <a:pPr algn="ctr"/>
                      <a:r>
                        <a:rPr lang="en-US" dirty="0" smtClean="0"/>
                        <a:t>4</a:t>
                      </a:r>
                      <a:endParaRPr lang="en-US" dirty="0"/>
                    </a:p>
                  </a:txBody>
                  <a:tcPr/>
                </a:tc>
                <a:tc>
                  <a:txBody>
                    <a:bodyPr/>
                    <a:lstStyle/>
                    <a:p>
                      <a:pPr algn="ctr"/>
                      <a:r>
                        <a:rPr lang="en-US" dirty="0" smtClean="0"/>
                        <a:t>12</a:t>
                      </a:r>
                      <a:endParaRPr lang="en-US" dirty="0"/>
                    </a:p>
                  </a:txBody>
                  <a:tcPr/>
                </a:tc>
                <a:tc>
                  <a:txBody>
                    <a:bodyPr/>
                    <a:lstStyle/>
                    <a:p>
                      <a:r>
                        <a:rPr lang="en-US" dirty="0" smtClean="0"/>
                        <a:t>$400,000</a:t>
                      </a:r>
                      <a:endParaRPr lang="en-US" dirty="0"/>
                    </a:p>
                  </a:txBody>
                  <a:tcPr/>
                </a:tc>
              </a:tr>
              <a:tr h="539920">
                <a:tc>
                  <a:txBody>
                    <a:bodyPr/>
                    <a:lstStyle/>
                    <a:p>
                      <a:r>
                        <a:rPr lang="en-US" dirty="0" smtClean="0"/>
                        <a:t>$50,000</a:t>
                      </a:r>
                      <a:endParaRPr lang="en-US" dirty="0"/>
                    </a:p>
                  </a:txBody>
                  <a:tcPr/>
                </a:tc>
                <a:tc>
                  <a:txBody>
                    <a:bodyPr/>
                    <a:lstStyle/>
                    <a:p>
                      <a:pPr algn="ctr"/>
                      <a:r>
                        <a:rPr lang="en-US" dirty="0" smtClean="0"/>
                        <a:t>8</a:t>
                      </a:r>
                      <a:endParaRPr lang="en-US" dirty="0"/>
                    </a:p>
                  </a:txBody>
                  <a:tcPr/>
                </a:tc>
                <a:tc>
                  <a:txBody>
                    <a:bodyPr/>
                    <a:lstStyle/>
                    <a:p>
                      <a:pPr algn="ctr"/>
                      <a:r>
                        <a:rPr lang="en-US" dirty="0" smtClean="0"/>
                        <a:t>24</a:t>
                      </a:r>
                      <a:endParaRPr lang="en-US" dirty="0"/>
                    </a:p>
                  </a:txBody>
                  <a:tcPr/>
                </a:tc>
                <a:tc>
                  <a:txBody>
                    <a:bodyPr/>
                    <a:lstStyle/>
                    <a:p>
                      <a:r>
                        <a:rPr lang="en-US" dirty="0" smtClean="0"/>
                        <a:t>$400,000</a:t>
                      </a:r>
                      <a:endParaRPr lang="en-US" dirty="0"/>
                    </a:p>
                  </a:txBody>
                  <a:tcPr/>
                </a:tc>
              </a:tr>
              <a:tr h="539920">
                <a:tc>
                  <a:txBody>
                    <a:bodyPr/>
                    <a:lstStyle/>
                    <a:p>
                      <a:r>
                        <a:rPr lang="en-US" dirty="0" smtClean="0"/>
                        <a:t>$25,000</a:t>
                      </a:r>
                      <a:endParaRPr lang="en-US" dirty="0"/>
                    </a:p>
                  </a:txBody>
                  <a:tcPr/>
                </a:tc>
                <a:tc>
                  <a:txBody>
                    <a:bodyPr/>
                    <a:lstStyle/>
                    <a:p>
                      <a:pPr algn="ctr"/>
                      <a:r>
                        <a:rPr lang="en-US" dirty="0" smtClean="0"/>
                        <a:t>16</a:t>
                      </a:r>
                      <a:endParaRPr lang="en-US" dirty="0"/>
                    </a:p>
                  </a:txBody>
                  <a:tcPr/>
                </a:tc>
                <a:tc>
                  <a:txBody>
                    <a:bodyPr/>
                    <a:lstStyle/>
                    <a:p>
                      <a:pPr algn="ctr"/>
                      <a:r>
                        <a:rPr lang="en-US" dirty="0" smtClean="0"/>
                        <a:t>48</a:t>
                      </a:r>
                      <a:endParaRPr lang="en-US" dirty="0"/>
                    </a:p>
                  </a:txBody>
                  <a:tcPr/>
                </a:tc>
                <a:tc>
                  <a:txBody>
                    <a:bodyPr/>
                    <a:lstStyle/>
                    <a:p>
                      <a:r>
                        <a:rPr lang="en-US" dirty="0" smtClean="0"/>
                        <a:t>$400,000</a:t>
                      </a:r>
                      <a:endParaRPr lang="en-US" dirty="0"/>
                    </a:p>
                  </a:txBody>
                  <a:tcPr/>
                </a:tc>
              </a:tr>
              <a:tr h="539920">
                <a:tc>
                  <a:txBody>
                    <a:bodyPr/>
                    <a:lstStyle/>
                    <a:p>
                      <a:r>
                        <a:rPr lang="en-US" dirty="0" smtClean="0"/>
                        <a:t>$10,000</a:t>
                      </a:r>
                      <a:endParaRPr lang="en-US" dirty="0"/>
                    </a:p>
                  </a:txBody>
                  <a:tcPr/>
                </a:tc>
                <a:tc>
                  <a:txBody>
                    <a:bodyPr/>
                    <a:lstStyle/>
                    <a:p>
                      <a:pPr algn="ctr"/>
                      <a:r>
                        <a:rPr lang="en-US" dirty="0" smtClean="0"/>
                        <a:t>32</a:t>
                      </a:r>
                      <a:endParaRPr lang="en-US" dirty="0"/>
                    </a:p>
                  </a:txBody>
                  <a:tcPr/>
                </a:tc>
                <a:tc>
                  <a:txBody>
                    <a:bodyPr/>
                    <a:lstStyle/>
                    <a:p>
                      <a:pPr algn="ctr"/>
                      <a:r>
                        <a:rPr lang="en-US" dirty="0" smtClean="0"/>
                        <a:t>96</a:t>
                      </a:r>
                      <a:endParaRPr lang="en-US" dirty="0"/>
                    </a:p>
                  </a:txBody>
                  <a:tcPr/>
                </a:tc>
                <a:tc>
                  <a:txBody>
                    <a:bodyPr/>
                    <a:lstStyle/>
                    <a:p>
                      <a:r>
                        <a:rPr lang="en-US" dirty="0" smtClean="0"/>
                        <a:t>$320,000</a:t>
                      </a:r>
                      <a:endParaRPr lang="en-US" dirty="0"/>
                    </a:p>
                  </a:txBody>
                  <a:tcPr/>
                </a:tc>
              </a:tr>
              <a:tr h="539920">
                <a:tc>
                  <a:txBody>
                    <a:bodyPr/>
                    <a:lstStyle/>
                    <a:p>
                      <a:r>
                        <a:rPr lang="en-US" dirty="0" smtClean="0"/>
                        <a:t>$5,000</a:t>
                      </a:r>
                      <a:endParaRPr lang="en-US" dirty="0"/>
                    </a:p>
                  </a:txBody>
                  <a:tcPr/>
                </a:tc>
                <a:tc>
                  <a:txBody>
                    <a:bodyPr/>
                    <a:lstStyle/>
                    <a:p>
                      <a:pPr algn="ctr"/>
                      <a:r>
                        <a:rPr lang="en-US" dirty="0" smtClean="0"/>
                        <a:t>64</a:t>
                      </a:r>
                      <a:endParaRPr lang="en-US" dirty="0"/>
                    </a:p>
                  </a:txBody>
                  <a:tcPr/>
                </a:tc>
                <a:tc>
                  <a:txBody>
                    <a:bodyPr/>
                    <a:lstStyle/>
                    <a:p>
                      <a:pPr algn="ctr"/>
                      <a:r>
                        <a:rPr lang="en-US" dirty="0" smtClean="0"/>
                        <a:t>192</a:t>
                      </a:r>
                      <a:endParaRPr lang="en-US" dirty="0"/>
                    </a:p>
                  </a:txBody>
                  <a:tcPr/>
                </a:tc>
                <a:tc>
                  <a:txBody>
                    <a:bodyPr/>
                    <a:lstStyle/>
                    <a:p>
                      <a:r>
                        <a:rPr lang="en-US" dirty="0" smtClean="0"/>
                        <a:t>$320,000</a:t>
                      </a:r>
                      <a:endParaRPr lang="en-US" dirty="0"/>
                    </a:p>
                  </a:txBody>
                  <a:tcPr/>
                </a:tc>
              </a:tr>
              <a:tr h="539920">
                <a:tc>
                  <a:txBody>
                    <a:bodyPr/>
                    <a:lstStyle/>
                    <a:p>
                      <a:r>
                        <a:rPr lang="en-US" dirty="0" smtClean="0"/>
                        <a:t>$1,000</a:t>
                      </a:r>
                      <a:endParaRPr lang="en-US" dirty="0"/>
                    </a:p>
                  </a:txBody>
                  <a:tcPr/>
                </a:tc>
                <a:tc>
                  <a:txBody>
                    <a:bodyPr/>
                    <a:lstStyle/>
                    <a:p>
                      <a:pPr algn="ctr"/>
                      <a:r>
                        <a:rPr lang="en-US" dirty="0" smtClean="0"/>
                        <a:t>160</a:t>
                      </a:r>
                      <a:endParaRPr lang="en-US" dirty="0"/>
                    </a:p>
                  </a:txBody>
                  <a:tcPr/>
                </a:tc>
                <a:tc>
                  <a:txBody>
                    <a:bodyPr/>
                    <a:lstStyle/>
                    <a:p>
                      <a:pPr algn="ctr"/>
                      <a:r>
                        <a:rPr lang="en-US" dirty="0" smtClean="0"/>
                        <a:t>480</a:t>
                      </a:r>
                      <a:endParaRPr lang="en-US" dirty="0"/>
                    </a:p>
                  </a:txBody>
                  <a:tcPr/>
                </a:tc>
                <a:tc>
                  <a:txBody>
                    <a:bodyPr/>
                    <a:lstStyle/>
                    <a:p>
                      <a:r>
                        <a:rPr lang="en-US" dirty="0" smtClean="0"/>
                        <a:t>$160,000</a:t>
                      </a:r>
                      <a:endParaRPr lang="en-US" dirty="0"/>
                    </a:p>
                  </a:txBody>
                  <a:tcPr/>
                </a:tc>
              </a:tr>
              <a:tr h="539920">
                <a:tc>
                  <a:txBody>
                    <a:bodyPr/>
                    <a:lstStyle/>
                    <a:p>
                      <a:r>
                        <a:rPr lang="en-US" dirty="0" smtClean="0"/>
                        <a:t>Total Raised</a:t>
                      </a:r>
                      <a:endParaRPr lang="en-US" dirty="0"/>
                    </a:p>
                  </a:txBody>
                  <a:tcPr/>
                </a:tc>
                <a:tc>
                  <a:txBody>
                    <a:bodyPr/>
                    <a:lstStyle/>
                    <a:p>
                      <a:endParaRPr lang="en-US"/>
                    </a:p>
                  </a:txBody>
                  <a:tcPr/>
                </a:tc>
                <a:tc>
                  <a:txBody>
                    <a:bodyPr/>
                    <a:lstStyle/>
                    <a:p>
                      <a:endParaRPr lang="en-US"/>
                    </a:p>
                  </a:txBody>
                  <a:tcPr/>
                </a:tc>
                <a:tc>
                  <a:txBody>
                    <a:bodyPr/>
                    <a:lstStyle/>
                    <a:p>
                      <a:r>
                        <a:rPr lang="en-US" dirty="0" smtClean="0"/>
                        <a:t>$3,000,000</a:t>
                      </a:r>
                      <a:endParaRPr lang="en-US" dirty="0"/>
                    </a:p>
                  </a:txBody>
                  <a:tcPr/>
                </a:tc>
              </a:tr>
            </a:tbl>
          </a:graphicData>
        </a:graphic>
      </p:graphicFrame>
    </p:spTree>
    <p:extLst>
      <p:ext uri="{BB962C8B-B14F-4D97-AF65-F5344CB8AC3E}">
        <p14:creationId xmlns:p14="http://schemas.microsoft.com/office/powerpoint/2010/main" val="937326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48018" y="228600"/>
            <a:ext cx="8458200" cy="6248400"/>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en-US" dirty="0"/>
          </a:p>
        </p:txBody>
      </p:sp>
      <p:sp>
        <p:nvSpPr>
          <p:cNvPr id="2" name="TextBox 1"/>
          <p:cNvSpPr txBox="1"/>
          <p:nvPr/>
        </p:nvSpPr>
        <p:spPr>
          <a:xfrm>
            <a:off x="1219200" y="1644640"/>
            <a:ext cx="7239000" cy="2585323"/>
          </a:xfrm>
          <a:prstGeom prst="rect">
            <a:avLst/>
          </a:prstGeom>
          <a:noFill/>
        </p:spPr>
        <p:txBody>
          <a:bodyPr wrap="square" rtlCol="0">
            <a:spAutoFit/>
          </a:bodyPr>
          <a:lstStyle/>
          <a:p>
            <a:pPr algn="ctr"/>
            <a:r>
              <a:rPr lang="en-US" sz="5400" b="1" dirty="0" smtClean="0"/>
              <a:t>Thank you for your continued support of South Dakota</a:t>
            </a:r>
            <a:endParaRPr lang="en-US" sz="5400" b="1" dirty="0"/>
          </a:p>
        </p:txBody>
      </p:sp>
    </p:spTree>
    <p:extLst>
      <p:ext uri="{BB962C8B-B14F-4D97-AF65-F5344CB8AC3E}">
        <p14:creationId xmlns:p14="http://schemas.microsoft.com/office/powerpoint/2010/main" val="284554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rPr>
              <a:t>History</a:t>
            </a:r>
            <a:endParaRPr lang="en-US" b="1" dirty="0">
              <a:solidFill>
                <a:schemeClr val="tx1"/>
              </a:solidFill>
            </a:endParaRPr>
          </a:p>
        </p:txBody>
      </p:sp>
      <p:sp>
        <p:nvSpPr>
          <p:cNvPr id="6" name="Content Placeholder 5"/>
          <p:cNvSpPr>
            <a:spLocks noGrp="1"/>
          </p:cNvSpPr>
          <p:nvPr>
            <p:ph idx="1"/>
          </p:nvPr>
        </p:nvSpPr>
        <p:spPr>
          <a:xfrm>
            <a:off x="699247" y="2248347"/>
            <a:ext cx="7987553" cy="3877815"/>
          </a:xfrm>
        </p:spPr>
        <p:txBody>
          <a:bodyPr>
            <a:normAutofit/>
          </a:bodyPr>
          <a:lstStyle/>
          <a:p>
            <a:r>
              <a:rPr lang="en-US" sz="3200" b="1" dirty="0" smtClean="0">
                <a:solidFill>
                  <a:schemeClr val="tx1"/>
                </a:solidFill>
              </a:rPr>
              <a:t>On November 11, 1889, (nine days after South Dakota became a state) the  cornerstone of the first </a:t>
            </a:r>
            <a:r>
              <a:rPr lang="en-US" sz="3200" b="1" dirty="0">
                <a:solidFill>
                  <a:schemeClr val="tx1"/>
                </a:solidFill>
              </a:rPr>
              <a:t>b</a:t>
            </a:r>
            <a:r>
              <a:rPr lang="en-US" sz="3200" b="1" dirty="0" smtClean="0">
                <a:solidFill>
                  <a:schemeClr val="tx1"/>
                </a:solidFill>
              </a:rPr>
              <a:t>uilding was placed </a:t>
            </a:r>
            <a:endParaRPr lang="en-US" sz="3200" b="1" dirty="0">
              <a:solidFill>
                <a:schemeClr val="tx1"/>
              </a:solidFill>
            </a:endParaRPr>
          </a:p>
        </p:txBody>
      </p:sp>
      <p:pic>
        <p:nvPicPr>
          <p:cNvPr id="10" name="Picture 2" descr="\\state.sd.local\Home\VA\VAPR18242\Documents\State Veterans Home\Groudbreaking\Graphics\18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3733800" cy="2935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7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rPr>
              <a:t>History</a:t>
            </a:r>
            <a:endParaRPr lang="en-US" b="1" dirty="0">
              <a:solidFill>
                <a:schemeClr val="tx1"/>
              </a:solidFill>
            </a:endParaRPr>
          </a:p>
        </p:txBody>
      </p:sp>
      <p:sp>
        <p:nvSpPr>
          <p:cNvPr id="6" name="Content Placeholder 5"/>
          <p:cNvSpPr>
            <a:spLocks noGrp="1"/>
          </p:cNvSpPr>
          <p:nvPr>
            <p:ph idx="1"/>
          </p:nvPr>
        </p:nvSpPr>
        <p:spPr>
          <a:xfrm>
            <a:off x="699247" y="2248347"/>
            <a:ext cx="6006353" cy="3877815"/>
          </a:xfrm>
        </p:spPr>
        <p:txBody>
          <a:bodyPr>
            <a:normAutofit/>
          </a:bodyPr>
          <a:lstStyle/>
          <a:p>
            <a:r>
              <a:rPr lang="en-US" sz="3200" b="1" dirty="0" smtClean="0">
                <a:solidFill>
                  <a:schemeClr val="tx1"/>
                </a:solidFill>
              </a:rPr>
              <a:t>“It becomes our duty to provide suitably for the maintenance for those who have so richly earned the gratitude of a patriotic people.”</a:t>
            </a:r>
            <a:endParaRPr lang="en-US" sz="3200" b="1" dirty="0">
              <a:solidFill>
                <a:schemeClr val="tx1"/>
              </a:solidFill>
            </a:endParaRPr>
          </a:p>
        </p:txBody>
      </p:sp>
      <p:pic>
        <p:nvPicPr>
          <p:cNvPr id="4098" name="Picture 2" descr="Governor Arthur C Mellet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7231"/>
            <a:ext cx="2095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1800" y="6019800"/>
            <a:ext cx="2209800" cy="646331"/>
          </a:xfrm>
          <a:prstGeom prst="rect">
            <a:avLst/>
          </a:prstGeom>
          <a:noFill/>
        </p:spPr>
        <p:txBody>
          <a:bodyPr wrap="square" rtlCol="0">
            <a:spAutoFit/>
          </a:bodyPr>
          <a:lstStyle/>
          <a:p>
            <a:r>
              <a:rPr lang="en-US" dirty="0" smtClean="0"/>
              <a:t>Governor Mellette</a:t>
            </a:r>
          </a:p>
          <a:p>
            <a:endParaRPr lang="en-US" dirty="0"/>
          </a:p>
        </p:txBody>
      </p:sp>
    </p:spTree>
    <p:extLst>
      <p:ext uri="{BB962C8B-B14F-4D97-AF65-F5344CB8AC3E}">
        <p14:creationId xmlns:p14="http://schemas.microsoft.com/office/powerpoint/2010/main" val="2763596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077200" cy="6327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2542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001000" cy="6307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43956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Veterans Home Stats</a:t>
            </a:r>
            <a:endParaRPr lang="en-US" b="1" dirty="0">
              <a:solidFill>
                <a:schemeClr val="tx1"/>
              </a:solidFill>
            </a:endParaRPr>
          </a:p>
        </p:txBody>
      </p:sp>
      <p:sp>
        <p:nvSpPr>
          <p:cNvPr id="4" name="Content Placeholder 3"/>
          <p:cNvSpPr>
            <a:spLocks noGrp="1"/>
          </p:cNvSpPr>
          <p:nvPr>
            <p:ph idx="1"/>
          </p:nvPr>
        </p:nvSpPr>
        <p:spPr>
          <a:xfrm>
            <a:off x="1066800" y="2209800"/>
            <a:ext cx="7391399" cy="4221162"/>
          </a:xfrm>
        </p:spPr>
        <p:txBody>
          <a:bodyPr>
            <a:normAutofit/>
          </a:bodyPr>
          <a:lstStyle/>
          <a:p>
            <a:endParaRPr lang="en-US" dirty="0" smtClean="0"/>
          </a:p>
          <a:p>
            <a:r>
              <a:rPr lang="en-US" sz="3200" b="1" dirty="0" smtClean="0"/>
              <a:t>WW II War Veterans - 20</a:t>
            </a:r>
          </a:p>
          <a:p>
            <a:r>
              <a:rPr lang="en-US" sz="3200" b="1" dirty="0" smtClean="0"/>
              <a:t>Korean War Veterans - 25</a:t>
            </a:r>
          </a:p>
          <a:p>
            <a:r>
              <a:rPr lang="en-US" sz="3200" b="1" dirty="0" smtClean="0"/>
              <a:t>Vietnam Veterans – 25</a:t>
            </a:r>
          </a:p>
          <a:p>
            <a:r>
              <a:rPr lang="en-US" sz="3200" b="1" dirty="0" smtClean="0"/>
              <a:t>Peace Time Veterans – 20</a:t>
            </a:r>
          </a:p>
          <a:p>
            <a:r>
              <a:rPr lang="en-US" sz="3200" b="1" dirty="0" smtClean="0"/>
              <a:t>Widows/Spouses - 23</a:t>
            </a:r>
          </a:p>
          <a:p>
            <a:endParaRPr lang="en-US" dirty="0" smtClean="0"/>
          </a:p>
          <a:p>
            <a:pPr lvl="1"/>
            <a:endParaRPr lang="en-US" dirty="0"/>
          </a:p>
        </p:txBody>
      </p:sp>
    </p:spTree>
    <p:extLst>
      <p:ext uri="{BB962C8B-B14F-4D97-AF65-F5344CB8AC3E}">
        <p14:creationId xmlns:p14="http://schemas.microsoft.com/office/powerpoint/2010/main" val="365807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These are our Veterans</a:t>
            </a:r>
            <a:endParaRPr lang="en-US" b="1" dirty="0">
              <a:solidFill>
                <a:schemeClr val="tx1"/>
              </a:solidFill>
            </a:endParaRPr>
          </a:p>
        </p:txBody>
      </p:sp>
      <p:sp>
        <p:nvSpPr>
          <p:cNvPr id="4" name="Content Placeholder 3"/>
          <p:cNvSpPr>
            <a:spLocks noGrp="1"/>
          </p:cNvSpPr>
          <p:nvPr>
            <p:ph idx="1"/>
          </p:nvPr>
        </p:nvSpPr>
        <p:spPr>
          <a:xfrm>
            <a:off x="3124200" y="2209800"/>
            <a:ext cx="5638800" cy="4221162"/>
          </a:xfrm>
        </p:spPr>
        <p:txBody>
          <a:bodyPr>
            <a:normAutofit fontScale="92500" lnSpcReduction="10000"/>
          </a:bodyPr>
          <a:lstStyle/>
          <a:p>
            <a:endParaRPr lang="en-US" dirty="0" smtClean="0"/>
          </a:p>
          <a:p>
            <a:r>
              <a:rPr lang="en-US" sz="3200" b="1" dirty="0" smtClean="0"/>
              <a:t>WW II Veteran</a:t>
            </a:r>
          </a:p>
          <a:p>
            <a:r>
              <a:rPr lang="en-US" sz="3200" b="1" dirty="0" smtClean="0"/>
              <a:t>Flew 54 bomb missions against the Japanese</a:t>
            </a:r>
          </a:p>
          <a:p>
            <a:r>
              <a:rPr lang="en-US" sz="3200" b="1" dirty="0" smtClean="0"/>
              <a:t>Recipient of two flying crosses </a:t>
            </a:r>
          </a:p>
          <a:p>
            <a:r>
              <a:rPr lang="en-US" sz="3200" b="1" dirty="0" smtClean="0"/>
              <a:t>1949 Inducted into South Dakota Aviation Hall of Fame</a:t>
            </a:r>
          </a:p>
          <a:p>
            <a:endParaRPr lang="en-US" dirty="0" smtClean="0"/>
          </a:p>
          <a:p>
            <a:pPr lvl="1"/>
            <a:endParaRPr lang="en-US" dirty="0"/>
          </a:p>
        </p:txBody>
      </p:sp>
      <p:pic>
        <p:nvPicPr>
          <p:cNvPr id="1026" name="Picture 2" descr="\\state.sd.local\Home\VA\VAPR18242\Documents\125th Celebration Veterans Story\State Veterans Home\Murray, Bazil --B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514600"/>
            <a:ext cx="210623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609600" y="6102927"/>
            <a:ext cx="2411030" cy="369332"/>
          </a:xfrm>
          <a:prstGeom prst="rect">
            <a:avLst/>
          </a:prstGeom>
          <a:noFill/>
        </p:spPr>
        <p:txBody>
          <a:bodyPr wrap="square" rtlCol="0">
            <a:spAutoFit/>
          </a:bodyPr>
          <a:lstStyle/>
          <a:p>
            <a:r>
              <a:rPr lang="en-US" dirty="0" err="1" smtClean="0"/>
              <a:t>Bazil</a:t>
            </a:r>
            <a:r>
              <a:rPr lang="en-US" dirty="0" smtClean="0"/>
              <a:t> “Bud” Murray</a:t>
            </a:r>
            <a:endParaRPr lang="en-US" dirty="0"/>
          </a:p>
        </p:txBody>
      </p:sp>
    </p:spTree>
    <p:extLst>
      <p:ext uri="{BB962C8B-B14F-4D97-AF65-F5344CB8AC3E}">
        <p14:creationId xmlns:p14="http://schemas.microsoft.com/office/powerpoint/2010/main" val="35944472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1400</TotalTime>
  <Words>1630</Words>
  <Application>Microsoft Office PowerPoint</Application>
  <PresentationFormat>On-screen Show (4:3)</PresentationFormat>
  <Paragraphs>295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Hardcover</vt:lpstr>
      <vt:lpstr>Michael J. Fitzmaurice State Veterans Home Endowment Fund</vt:lpstr>
      <vt:lpstr>History</vt:lpstr>
      <vt:lpstr>History</vt:lpstr>
      <vt:lpstr>History</vt:lpstr>
      <vt:lpstr>History</vt:lpstr>
      <vt:lpstr>PowerPoint Presentation</vt:lpstr>
      <vt:lpstr>PowerPoint Presentation</vt:lpstr>
      <vt:lpstr>Veterans Home Stats</vt:lpstr>
      <vt:lpstr>These are our Veterans</vt:lpstr>
      <vt:lpstr>These are our Veterans</vt:lpstr>
      <vt:lpstr>These are our Veterans</vt:lpstr>
      <vt:lpstr>PowerPoint Presentation</vt:lpstr>
      <vt:lpstr>Nothing Lasts Forever</vt:lpstr>
      <vt:lpstr>PowerPoint Presentation</vt:lpstr>
      <vt:lpstr>PowerPoint Presentation</vt:lpstr>
      <vt:lpstr>PowerPoint Presentation</vt:lpstr>
      <vt:lpstr>PowerPoint Presentation</vt:lpstr>
      <vt:lpstr>PowerPoint Presentation</vt:lpstr>
      <vt:lpstr>PowerPoint Presentation</vt:lpstr>
      <vt:lpstr>New State Home</vt:lpstr>
      <vt:lpstr>New State Home</vt:lpstr>
      <vt:lpstr>New State Home</vt:lpstr>
      <vt:lpstr>PowerPoint Presentation</vt:lpstr>
      <vt:lpstr>PowerPoint Presentation</vt:lpstr>
      <vt:lpstr>PowerPoint Presentation</vt:lpstr>
      <vt:lpstr>PowerPoint Presentation</vt:lpstr>
      <vt:lpstr>PowerPoint Presentation</vt:lpstr>
      <vt:lpstr>Vision</vt:lpstr>
      <vt:lpstr>Michael J. Fitzmaurice State Veterans Home Endowment</vt:lpstr>
      <vt:lpstr>Michael J. Fitzmaurice State Veterans Home Endowment</vt:lpstr>
      <vt:lpstr>Near Term Needs</vt:lpstr>
      <vt:lpstr>Michael J. Fitzmaurice State Veterans Home Endowment</vt:lpstr>
      <vt:lpstr>Endowment Team</vt:lpstr>
      <vt:lpstr>2014 Endowment Timeline </vt:lpstr>
      <vt:lpstr>2015 Endowment Timeline </vt:lpstr>
      <vt:lpstr>2016 Endowment Timeline </vt:lpstr>
      <vt:lpstr>2018 Endowment Timeline </vt:lpstr>
      <vt:lpstr>PowerPoint Presentation</vt:lpstr>
      <vt:lpstr>PowerPoint Presentation</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Ricketts, Audry</dc:creator>
  <cp:lastModifiedBy>Ricketts, Audry</cp:lastModifiedBy>
  <cp:revision>113</cp:revision>
  <cp:lastPrinted>2014-04-17T13:01:50Z</cp:lastPrinted>
  <dcterms:created xsi:type="dcterms:W3CDTF">2013-01-22T14:59:44Z</dcterms:created>
  <dcterms:modified xsi:type="dcterms:W3CDTF">2014-05-19T16:51:29Z</dcterms:modified>
</cp:coreProperties>
</file>